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docProps/app.xml" ContentType="application/vnd.openxmlformats-officedocument.extended-properties+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rstSlideNum="0" showSpecialPlsOnTitleSld="0" strictFirstAndLastChars="0" saveSubsetFonts="1">
  <p:sldMasterIdLst>
    <p:sldMasterId id="2147483648" r:id="rId1"/>
  </p:sldMasterIdLst>
  <p:notesMasterIdLst>
    <p:notesMasterId r:id="rId25"/>
  </p:notesMasterIdLst>
  <p:handoutMasterIdLst>
    <p:handoutMasterId r:id="rId26"/>
  </p:handoutMasterIdLst>
  <p:sldIdLst>
    <p:sldId id="256" r:id="rId2"/>
    <p:sldId id="263" r:id="rId3"/>
    <p:sldId id="264" r:id="rId4"/>
    <p:sldId id="266" r:id="rId5"/>
    <p:sldId id="258" r:id="rId6"/>
    <p:sldId id="279" r:id="rId7"/>
    <p:sldId id="282" r:id="rId8"/>
    <p:sldId id="265" r:id="rId9"/>
    <p:sldId id="257" r:id="rId10"/>
    <p:sldId id="267" r:id="rId11"/>
    <p:sldId id="285" r:id="rId12"/>
    <p:sldId id="272" r:id="rId13"/>
    <p:sldId id="273" r:id="rId14"/>
    <p:sldId id="274" r:id="rId15"/>
    <p:sldId id="275" r:id="rId16"/>
    <p:sldId id="276" r:id="rId17"/>
    <p:sldId id="277" r:id="rId18"/>
    <p:sldId id="280" r:id="rId19"/>
    <p:sldId id="283" r:id="rId20"/>
    <p:sldId id="284" r:id="rId21"/>
    <p:sldId id="261" r:id="rId22"/>
    <p:sldId id="278" r:id="rId23"/>
    <p:sldId id="281" r:id="rId2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charset="0"/>
        <a:ea typeface="ＭＳ Ｐゴシック" charset="0"/>
        <a:cs typeface="Arial" charset="0"/>
      </a:defRPr>
    </a:lvl1pPr>
    <a:lvl2pPr marL="457200" algn="l" rtl="0" fontAlgn="base">
      <a:spcBef>
        <a:spcPct val="0"/>
      </a:spcBef>
      <a:spcAft>
        <a:spcPct val="0"/>
      </a:spcAft>
      <a:defRPr sz="2400" kern="1200">
        <a:solidFill>
          <a:schemeClr val="tx1"/>
        </a:solidFill>
        <a:latin typeface="Times" charset="0"/>
        <a:ea typeface="ＭＳ Ｐゴシック" charset="0"/>
        <a:cs typeface="Arial" charset="0"/>
      </a:defRPr>
    </a:lvl2pPr>
    <a:lvl3pPr marL="914400" algn="l" rtl="0" fontAlgn="base">
      <a:spcBef>
        <a:spcPct val="0"/>
      </a:spcBef>
      <a:spcAft>
        <a:spcPct val="0"/>
      </a:spcAft>
      <a:defRPr sz="2400" kern="1200">
        <a:solidFill>
          <a:schemeClr val="tx1"/>
        </a:solidFill>
        <a:latin typeface="Times" charset="0"/>
        <a:ea typeface="ＭＳ Ｐゴシック" charset="0"/>
        <a:cs typeface="Arial" charset="0"/>
      </a:defRPr>
    </a:lvl3pPr>
    <a:lvl4pPr marL="1371600" algn="l" rtl="0" fontAlgn="base">
      <a:spcBef>
        <a:spcPct val="0"/>
      </a:spcBef>
      <a:spcAft>
        <a:spcPct val="0"/>
      </a:spcAft>
      <a:defRPr sz="2400" kern="1200">
        <a:solidFill>
          <a:schemeClr val="tx1"/>
        </a:solidFill>
        <a:latin typeface="Times" charset="0"/>
        <a:ea typeface="ＭＳ Ｐゴシック" charset="0"/>
        <a:cs typeface="Arial" charset="0"/>
      </a:defRPr>
    </a:lvl4pPr>
    <a:lvl5pPr marL="1828800" algn="l" rtl="0" fontAlgn="base">
      <a:spcBef>
        <a:spcPct val="0"/>
      </a:spcBef>
      <a:spcAft>
        <a:spcPct val="0"/>
      </a:spcAft>
      <a:defRPr sz="2400" kern="1200">
        <a:solidFill>
          <a:schemeClr val="tx1"/>
        </a:solidFill>
        <a:latin typeface="Times" charset="0"/>
        <a:ea typeface="ＭＳ Ｐゴシック" charset="0"/>
        <a:cs typeface="Arial" charset="0"/>
      </a:defRPr>
    </a:lvl5pPr>
    <a:lvl6pPr marL="2286000" algn="l" defTabSz="457200" rtl="0" eaLnBrk="1" latinLnBrk="0" hangingPunct="1">
      <a:defRPr sz="2400" kern="1200">
        <a:solidFill>
          <a:schemeClr val="tx1"/>
        </a:solidFill>
        <a:latin typeface="Times" charset="0"/>
        <a:ea typeface="ＭＳ Ｐゴシック" charset="0"/>
        <a:cs typeface="Arial" charset="0"/>
      </a:defRPr>
    </a:lvl6pPr>
    <a:lvl7pPr marL="2743200" algn="l" defTabSz="457200" rtl="0" eaLnBrk="1" latinLnBrk="0" hangingPunct="1">
      <a:defRPr sz="2400" kern="1200">
        <a:solidFill>
          <a:schemeClr val="tx1"/>
        </a:solidFill>
        <a:latin typeface="Times" charset="0"/>
        <a:ea typeface="ＭＳ Ｐゴシック" charset="0"/>
        <a:cs typeface="Arial" charset="0"/>
      </a:defRPr>
    </a:lvl7pPr>
    <a:lvl8pPr marL="3200400" algn="l" defTabSz="457200" rtl="0" eaLnBrk="1" latinLnBrk="0" hangingPunct="1">
      <a:defRPr sz="2400" kern="1200">
        <a:solidFill>
          <a:schemeClr val="tx1"/>
        </a:solidFill>
        <a:latin typeface="Times" charset="0"/>
        <a:ea typeface="ＭＳ Ｐゴシック" charset="0"/>
        <a:cs typeface="Arial" charset="0"/>
      </a:defRPr>
    </a:lvl8pPr>
    <a:lvl9pPr marL="3657600" algn="l" defTabSz="457200" rtl="0" eaLnBrk="1" latinLnBrk="0" hangingPunct="1">
      <a:defRPr sz="2400" kern="1200">
        <a:solidFill>
          <a:schemeClr val="tx1"/>
        </a:solidFill>
        <a:latin typeface="Times"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4080"/>
    <a:srgbClr val="0080FF"/>
    <a:srgbClr val="6666FF"/>
    <a:srgbClr val="FF8000"/>
    <a:srgbClr val="EC9B50"/>
    <a:srgbClr val="DAD0A4"/>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9361" autoAdjust="0"/>
    <p:restoredTop sz="90929"/>
  </p:normalViewPr>
  <p:slideViewPr>
    <p:cSldViewPr>
      <p:cViewPr varScale="1">
        <p:scale>
          <a:sx n="109" d="100"/>
          <a:sy n="109" d="100"/>
        </p:scale>
        <p:origin x="-672"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266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6" charset="0"/>
                <a:ea typeface="+mn-ea"/>
                <a:cs typeface="+mn-cs"/>
              </a:defRPr>
            </a:lvl1pPr>
          </a:lstStyle>
          <a:p>
            <a:pPr>
              <a:defRPr/>
            </a:pPr>
            <a:endParaRPr lang="en-US"/>
          </a:p>
        </p:txBody>
      </p:sp>
      <p:sp>
        <p:nvSpPr>
          <p:cNvPr id="266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266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CB44DF78-56E5-0743-9B9C-44C6B09B3FA0}"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095433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6" charset="0"/>
                <a:ea typeface="+mn-ea"/>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6"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E8497214-1A49-F24D-B02F-518D07C39BD9}"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26058922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0"/>
              </a:defRPr>
            </a:lvl1pPr>
            <a:lvl2pPr marL="742950" indent="-285750" eaLnBrk="0" hangingPunct="0">
              <a:defRPr sz="2400">
                <a:solidFill>
                  <a:schemeClr val="tx1"/>
                </a:solidFill>
                <a:latin typeface="Times" charset="0"/>
                <a:ea typeface="ＭＳ Ｐゴシック" charset="0"/>
              </a:defRPr>
            </a:lvl2pPr>
            <a:lvl3pPr marL="1143000" indent="-228600" eaLnBrk="0" hangingPunct="0">
              <a:defRPr sz="2400">
                <a:solidFill>
                  <a:schemeClr val="tx1"/>
                </a:solidFill>
                <a:latin typeface="Times" charset="0"/>
                <a:ea typeface="ＭＳ Ｐゴシック" charset="0"/>
              </a:defRPr>
            </a:lvl3pPr>
            <a:lvl4pPr marL="1600200" indent="-228600" eaLnBrk="0" hangingPunct="0">
              <a:defRPr sz="2400">
                <a:solidFill>
                  <a:schemeClr val="tx1"/>
                </a:solidFill>
                <a:latin typeface="Times" charset="0"/>
                <a:ea typeface="ＭＳ Ｐゴシック" charset="0"/>
              </a:defRPr>
            </a:lvl4pPr>
            <a:lvl5pPr marL="2057400" indent="-228600" eaLnBrk="0" hangingPunct="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F0937BA-4324-A747-B373-B85C0B5E735D}" type="slidenum">
              <a:rPr lang="en-US" sz="1200"/>
              <a:pPr/>
              <a:t>0</a:t>
            </a:fld>
            <a:endParaRPr lang="en-US"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eaLnBrk="1" hangingPunct="1"/>
            <a:endParaRPr lang="en-US">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0163B00-9DAE-9844-9D56-02DC4A19EED5}" type="datetime9">
              <a:rPr lang="en-US" smtClean="0"/>
              <a:pPr>
                <a:defRPr/>
              </a:pPr>
              <a:t>10/22/11 7:53 AM</a:t>
            </a:fld>
            <a:endParaRPr lang="en-US"/>
          </a:p>
        </p:txBody>
      </p:sp>
      <p:sp>
        <p:nvSpPr>
          <p:cNvPr id="5" name="Slide Number Placeholder 4"/>
          <p:cNvSpPr>
            <a:spLocks noGrp="1"/>
          </p:cNvSpPr>
          <p:nvPr>
            <p:ph type="sldNum" sz="quarter" idx="11"/>
          </p:nvPr>
        </p:nvSpPr>
        <p:spPr/>
        <p:txBody>
          <a:bodyPr/>
          <a:lstStyle>
            <a:lvl1pPr>
              <a:defRPr/>
            </a:lvl1pPr>
          </a:lstStyle>
          <a:p>
            <a:fld id="{08E1EF78-FC42-2141-B149-6EB95C655E7D}"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26339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C4E2ADF8-B57D-9F49-A85A-0D693BA18AFC}" type="datetime9">
              <a:rPr lang="en-US" smtClean="0"/>
              <a:pPr>
                <a:defRPr/>
              </a:pPr>
              <a:t>10/22/11 7:53 AM</a:t>
            </a:fld>
            <a:endParaRPr lang="en-US"/>
          </a:p>
        </p:txBody>
      </p:sp>
      <p:sp>
        <p:nvSpPr>
          <p:cNvPr id="5" name="Rectangle 14"/>
          <p:cNvSpPr>
            <a:spLocks noGrp="1" noChangeArrowheads="1"/>
          </p:cNvSpPr>
          <p:nvPr>
            <p:ph type="sldNum" sz="quarter" idx="11"/>
          </p:nvPr>
        </p:nvSpPr>
        <p:spPr>
          <a:ln/>
        </p:spPr>
        <p:txBody>
          <a:bodyPr/>
          <a:lstStyle>
            <a:lvl1pPr>
              <a:defRPr/>
            </a:lvl1pPr>
          </a:lstStyle>
          <a:p>
            <a:fld id="{197359EA-1437-DB49-8C1A-4A8CD2D78B30}"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0525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D763A341-5FDF-8F43-BAA5-6AB795412069}" type="datetime9">
              <a:rPr lang="en-US" smtClean="0"/>
              <a:pPr>
                <a:defRPr/>
              </a:pPr>
              <a:t>10/22/11 7:53 AM</a:t>
            </a:fld>
            <a:endParaRPr lang="en-US"/>
          </a:p>
        </p:txBody>
      </p:sp>
      <p:sp>
        <p:nvSpPr>
          <p:cNvPr id="5" name="Rectangle 14"/>
          <p:cNvSpPr>
            <a:spLocks noGrp="1" noChangeArrowheads="1"/>
          </p:cNvSpPr>
          <p:nvPr>
            <p:ph type="sldNum" sz="quarter" idx="11"/>
          </p:nvPr>
        </p:nvSpPr>
        <p:spPr>
          <a:ln/>
        </p:spPr>
        <p:txBody>
          <a:bodyPr/>
          <a:lstStyle>
            <a:lvl1pPr>
              <a:defRPr/>
            </a:lvl1pPr>
          </a:lstStyle>
          <a:p>
            <a:fld id="{6928C79C-A77F-AE4C-8024-C73ED0E84BB9}"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6693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fld id="{E61ACA13-67FC-D94E-B434-CE4DC22611F9}" type="datetime9">
              <a:rPr lang="en-US" smtClean="0"/>
              <a:pPr>
                <a:defRPr/>
              </a:pPr>
              <a:t>10/22/11 7:53 AM</a:t>
            </a:fld>
            <a:endParaRPr lang="en-US"/>
          </a:p>
        </p:txBody>
      </p:sp>
      <p:sp>
        <p:nvSpPr>
          <p:cNvPr id="5" name="Rectangle 14"/>
          <p:cNvSpPr>
            <a:spLocks noGrp="1" noChangeArrowheads="1"/>
          </p:cNvSpPr>
          <p:nvPr>
            <p:ph type="sldNum" sz="quarter" idx="11"/>
          </p:nvPr>
        </p:nvSpPr>
        <p:spPr>
          <a:ln/>
        </p:spPr>
        <p:txBody>
          <a:bodyPr/>
          <a:lstStyle>
            <a:lvl1pPr>
              <a:defRPr/>
            </a:lvl1pPr>
          </a:lstStyle>
          <a:p>
            <a:fld id="{B466D7AE-9DD0-0047-8710-40FE432F772C}"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013162126"/>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fld id="{2FAB4CB9-D1E3-CA42-87F4-92A93ADD9199}" type="datetime9">
              <a:rPr lang="en-US" smtClean="0"/>
              <a:pPr>
                <a:defRPr/>
              </a:pPr>
              <a:t>10/22/11 7:53 AM</a:t>
            </a:fld>
            <a:endParaRPr lang="en-US"/>
          </a:p>
        </p:txBody>
      </p:sp>
      <p:sp>
        <p:nvSpPr>
          <p:cNvPr id="5" name="Rectangle 14"/>
          <p:cNvSpPr>
            <a:spLocks noGrp="1" noChangeArrowheads="1"/>
          </p:cNvSpPr>
          <p:nvPr>
            <p:ph type="sldNum" sz="quarter" idx="11"/>
          </p:nvPr>
        </p:nvSpPr>
        <p:spPr>
          <a:ln/>
        </p:spPr>
        <p:txBody>
          <a:bodyPr/>
          <a:lstStyle>
            <a:lvl1pPr>
              <a:defRPr/>
            </a:lvl1pPr>
          </a:lstStyle>
          <a:p>
            <a:fld id="{FAB7ED35-23A0-A04D-B5C4-8807E6FB0B3C}"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0839776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fld id="{163BB574-D59E-4945-A634-BAC200283222}" type="datetime9">
              <a:rPr lang="en-US" smtClean="0"/>
              <a:pPr>
                <a:defRPr/>
              </a:pPr>
              <a:t>10/22/11 7:53 AM</a:t>
            </a:fld>
            <a:endParaRPr lang="en-US"/>
          </a:p>
        </p:txBody>
      </p:sp>
      <p:sp>
        <p:nvSpPr>
          <p:cNvPr id="6" name="Rectangle 14"/>
          <p:cNvSpPr>
            <a:spLocks noGrp="1" noChangeArrowheads="1"/>
          </p:cNvSpPr>
          <p:nvPr>
            <p:ph type="sldNum" sz="quarter" idx="11"/>
          </p:nvPr>
        </p:nvSpPr>
        <p:spPr>
          <a:ln/>
        </p:spPr>
        <p:txBody>
          <a:bodyPr/>
          <a:lstStyle>
            <a:lvl1pPr>
              <a:defRPr/>
            </a:lvl1pPr>
          </a:lstStyle>
          <a:p>
            <a:fld id="{01B7814E-EA0A-6749-8001-4802502E23D3}"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7132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fld id="{2E554932-06C0-B24F-A73D-6AB021F7C123}" type="datetime9">
              <a:rPr lang="en-US" smtClean="0"/>
              <a:pPr>
                <a:defRPr/>
              </a:pPr>
              <a:t>10/22/11 7:53 AM</a:t>
            </a:fld>
            <a:endParaRPr lang="en-US"/>
          </a:p>
        </p:txBody>
      </p:sp>
      <p:sp>
        <p:nvSpPr>
          <p:cNvPr id="8" name="Rectangle 14"/>
          <p:cNvSpPr>
            <a:spLocks noGrp="1" noChangeArrowheads="1"/>
          </p:cNvSpPr>
          <p:nvPr>
            <p:ph type="sldNum" sz="quarter" idx="11"/>
          </p:nvPr>
        </p:nvSpPr>
        <p:spPr>
          <a:ln/>
        </p:spPr>
        <p:txBody>
          <a:bodyPr/>
          <a:lstStyle>
            <a:lvl1pPr>
              <a:defRPr/>
            </a:lvl1pPr>
          </a:lstStyle>
          <a:p>
            <a:fld id="{934DBA02-8D7B-5441-9CD8-1E8A5F0C70BC}"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3137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fld id="{7B3F89A6-827D-AC48-806A-65E28227B6E0}" type="datetime9">
              <a:rPr lang="en-US" smtClean="0"/>
              <a:pPr>
                <a:defRPr/>
              </a:pPr>
              <a:t>10/22/11 7:53 AM</a:t>
            </a:fld>
            <a:endParaRPr lang="en-US"/>
          </a:p>
        </p:txBody>
      </p:sp>
      <p:sp>
        <p:nvSpPr>
          <p:cNvPr id="4" name="Rectangle 14"/>
          <p:cNvSpPr>
            <a:spLocks noGrp="1" noChangeArrowheads="1"/>
          </p:cNvSpPr>
          <p:nvPr>
            <p:ph type="sldNum" sz="quarter" idx="11"/>
          </p:nvPr>
        </p:nvSpPr>
        <p:spPr>
          <a:ln/>
        </p:spPr>
        <p:txBody>
          <a:bodyPr/>
          <a:lstStyle>
            <a:lvl1pPr>
              <a:defRPr/>
            </a:lvl1pPr>
          </a:lstStyle>
          <a:p>
            <a:fld id="{F61B12B3-95D6-8541-9B55-B335113B87CD}"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5762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C032AAA0-067B-5043-BC05-175F80705008}" type="datetime9">
              <a:rPr lang="en-US" smtClean="0"/>
              <a:pPr>
                <a:defRPr/>
              </a:pPr>
              <a:t>10/22/11 7:53 AM</a:t>
            </a:fld>
            <a:endParaRPr lang="en-US"/>
          </a:p>
        </p:txBody>
      </p:sp>
      <p:sp>
        <p:nvSpPr>
          <p:cNvPr id="3" name="Rectangle 14"/>
          <p:cNvSpPr>
            <a:spLocks noGrp="1" noChangeArrowheads="1"/>
          </p:cNvSpPr>
          <p:nvPr>
            <p:ph type="sldNum" sz="quarter" idx="11"/>
          </p:nvPr>
        </p:nvSpPr>
        <p:spPr>
          <a:ln/>
        </p:spPr>
        <p:txBody>
          <a:bodyPr/>
          <a:lstStyle>
            <a:lvl1pPr>
              <a:defRPr/>
            </a:lvl1pPr>
          </a:lstStyle>
          <a:p>
            <a:fld id="{2AB8C7D4-5BD6-304E-9EF4-044D5F1A47A6}"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43847435"/>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43C2DB49-EC33-EB4A-A09E-723B72E6FA5E}" type="datetime9">
              <a:rPr lang="en-US" smtClean="0"/>
              <a:pPr>
                <a:defRPr/>
              </a:pPr>
              <a:t>10/22/11 7:53 AM</a:t>
            </a:fld>
            <a:endParaRPr lang="en-US"/>
          </a:p>
        </p:txBody>
      </p:sp>
      <p:sp>
        <p:nvSpPr>
          <p:cNvPr id="6" name="Rectangle 14"/>
          <p:cNvSpPr>
            <a:spLocks noGrp="1" noChangeArrowheads="1"/>
          </p:cNvSpPr>
          <p:nvPr>
            <p:ph type="sldNum" sz="quarter" idx="11"/>
          </p:nvPr>
        </p:nvSpPr>
        <p:spPr>
          <a:ln/>
        </p:spPr>
        <p:txBody>
          <a:bodyPr/>
          <a:lstStyle>
            <a:lvl1pPr>
              <a:defRPr/>
            </a:lvl1pPr>
          </a:lstStyle>
          <a:p>
            <a:fld id="{7CA3F7A4-DDA9-5A45-876B-B1BCA029D012}"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8568103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AEAA9372-086E-EC49-9D3A-86C0008683F4}" type="datetime9">
              <a:rPr lang="en-US" smtClean="0"/>
              <a:pPr>
                <a:defRPr/>
              </a:pPr>
              <a:t>10/22/11 7:53 AM</a:t>
            </a:fld>
            <a:endParaRPr lang="en-US"/>
          </a:p>
        </p:txBody>
      </p:sp>
      <p:sp>
        <p:nvSpPr>
          <p:cNvPr id="6" name="Rectangle 14"/>
          <p:cNvSpPr>
            <a:spLocks noGrp="1" noChangeArrowheads="1"/>
          </p:cNvSpPr>
          <p:nvPr>
            <p:ph type="sldNum" sz="quarter" idx="11"/>
          </p:nvPr>
        </p:nvSpPr>
        <p:spPr>
          <a:ln/>
        </p:spPr>
        <p:txBody>
          <a:bodyPr/>
          <a:lstStyle>
            <a:lvl1pPr>
              <a:defRPr/>
            </a:lvl1pPr>
          </a:lstStyle>
          <a:p>
            <a:fld id="{02E8EFBB-7A3B-D843-9744-9DD8E0B42C95}" type="slidenum">
              <a:rPr lang="en-US"/>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722165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7620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bodyPr>
          <a:lstStyle/>
          <a:p>
            <a:pPr lvl="0"/>
            <a:endParaRPr lang="en-US" dirty="0"/>
          </a:p>
        </p:txBody>
      </p:sp>
      <p:sp>
        <p:nvSpPr>
          <p:cNvPr id="1027" name="Rectangle 11"/>
          <p:cNvSpPr>
            <a:spLocks noGrp="1" noChangeArrowheads="1"/>
          </p:cNvSpPr>
          <p:nvPr>
            <p:ph type="body" idx="1"/>
          </p:nvPr>
        </p:nvSpPr>
        <p:spPr bwMode="auto">
          <a:xfrm>
            <a:off x="685800" y="1600200"/>
            <a:ext cx="7772400" cy="39624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bodyPr>
          <a:lstStyle/>
          <a:p>
            <a:pPr lvl="0"/>
            <a:r>
              <a:rPr lang="en-US" dirty="0" smtClean="0"/>
              <a:t>Second </a:t>
            </a:r>
            <a:r>
              <a:rPr lang="en-US" dirty="0"/>
              <a:t>level</a:t>
            </a:r>
          </a:p>
          <a:p>
            <a:pPr lvl="1"/>
            <a:r>
              <a:rPr lang="en-US" dirty="0"/>
              <a:t>Third level</a:t>
            </a:r>
          </a:p>
          <a:p>
            <a:pPr lvl="2"/>
            <a:r>
              <a:rPr lang="en-US" dirty="0"/>
              <a:t>Fourth level</a:t>
            </a:r>
          </a:p>
          <a:p>
            <a:pPr lvl="3"/>
            <a:r>
              <a:rPr lang="en-US" dirty="0"/>
              <a:t>Fifth level</a:t>
            </a:r>
          </a:p>
        </p:txBody>
      </p:sp>
      <p:sp>
        <p:nvSpPr>
          <p:cNvPr id="1036"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mn-lt"/>
                <a:ea typeface="+mn-ea"/>
                <a:cs typeface="+mn-cs"/>
              </a:defRPr>
            </a:lvl1pPr>
          </a:lstStyle>
          <a:p>
            <a:pPr>
              <a:defRPr/>
            </a:pPr>
            <a:fld id="{B4BBC32B-BD49-FE49-87F7-C2AFB81F02A0}" type="datetime9">
              <a:rPr lang="en-US" smtClean="0"/>
              <a:pPr>
                <a:defRPr/>
              </a:pPr>
              <a:t>10/22/11 7:53 AM</a:t>
            </a:fld>
            <a:endParaRPr lang="en-US" dirty="0"/>
          </a:p>
        </p:txBody>
      </p:sp>
      <p:sp>
        <p:nvSpPr>
          <p:cNvPr id="1038"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Georgia" charset="0"/>
              </a:defRPr>
            </a:lvl1pPr>
          </a:lstStyle>
          <a:p>
            <a:fld id="{2ACE1CCD-5CC5-0946-B42B-CEF958FC45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p:txStyles>
    <p:titleStyle>
      <a:lvl1pPr algn="ctr" rtl="0" eaLnBrk="0" fontAlgn="base" hangingPunct="0">
        <a:spcBef>
          <a:spcPct val="0"/>
        </a:spcBef>
        <a:spcAft>
          <a:spcPct val="0"/>
        </a:spcAft>
        <a:defRPr sz="3200" baseline="0">
          <a:solidFill>
            <a:schemeClr val="tx1"/>
          </a:solidFill>
          <a:latin typeface="+mj-lt"/>
          <a:ea typeface="ＭＳ Ｐゴシック" charset="0"/>
          <a:cs typeface="+mj-cs"/>
        </a:defRPr>
      </a:lvl1pPr>
      <a:lvl2pPr algn="ctr" rtl="0" eaLnBrk="0" fontAlgn="base" hangingPunct="0">
        <a:spcBef>
          <a:spcPct val="0"/>
        </a:spcBef>
        <a:spcAft>
          <a:spcPct val="0"/>
        </a:spcAft>
        <a:defRPr sz="3200">
          <a:solidFill>
            <a:schemeClr val="tx1"/>
          </a:solidFill>
          <a:latin typeface="Georgia" pitchFamily="16" charset="0"/>
          <a:ea typeface="ＭＳ Ｐゴシック" charset="0"/>
        </a:defRPr>
      </a:lvl2pPr>
      <a:lvl3pPr algn="ctr" rtl="0" eaLnBrk="0" fontAlgn="base" hangingPunct="0">
        <a:spcBef>
          <a:spcPct val="0"/>
        </a:spcBef>
        <a:spcAft>
          <a:spcPct val="0"/>
        </a:spcAft>
        <a:defRPr sz="3200">
          <a:solidFill>
            <a:schemeClr val="tx1"/>
          </a:solidFill>
          <a:latin typeface="Georgia" pitchFamily="16" charset="0"/>
          <a:ea typeface="ＭＳ Ｐゴシック" charset="0"/>
        </a:defRPr>
      </a:lvl3pPr>
      <a:lvl4pPr algn="ctr" rtl="0" eaLnBrk="0" fontAlgn="base" hangingPunct="0">
        <a:spcBef>
          <a:spcPct val="0"/>
        </a:spcBef>
        <a:spcAft>
          <a:spcPct val="0"/>
        </a:spcAft>
        <a:defRPr sz="3200">
          <a:solidFill>
            <a:schemeClr val="tx1"/>
          </a:solidFill>
          <a:latin typeface="Georgia" pitchFamily="16" charset="0"/>
          <a:ea typeface="ＭＳ Ｐゴシック" charset="0"/>
        </a:defRPr>
      </a:lvl4pPr>
      <a:lvl5pPr algn="ctr" rtl="0" eaLnBrk="0" fontAlgn="base" hangingPunct="0">
        <a:spcBef>
          <a:spcPct val="0"/>
        </a:spcBef>
        <a:spcAft>
          <a:spcPct val="0"/>
        </a:spcAft>
        <a:defRPr sz="3200">
          <a:solidFill>
            <a:schemeClr val="tx1"/>
          </a:solidFill>
          <a:latin typeface="Georgia" pitchFamily="16" charset="0"/>
          <a:ea typeface="ＭＳ Ｐゴシック" charset="0"/>
        </a:defRPr>
      </a:lvl5pPr>
      <a:lvl6pPr marL="457200" algn="ctr" rtl="0" fontAlgn="base">
        <a:spcBef>
          <a:spcPct val="0"/>
        </a:spcBef>
        <a:spcAft>
          <a:spcPct val="0"/>
        </a:spcAft>
        <a:defRPr sz="3200">
          <a:solidFill>
            <a:schemeClr val="bg1"/>
          </a:solidFill>
          <a:latin typeface="Georgia" pitchFamily="16" charset="0"/>
        </a:defRPr>
      </a:lvl6pPr>
      <a:lvl7pPr marL="914400" algn="ctr" rtl="0" fontAlgn="base">
        <a:spcBef>
          <a:spcPct val="0"/>
        </a:spcBef>
        <a:spcAft>
          <a:spcPct val="0"/>
        </a:spcAft>
        <a:defRPr sz="3200">
          <a:solidFill>
            <a:schemeClr val="bg1"/>
          </a:solidFill>
          <a:latin typeface="Georgia" pitchFamily="16" charset="0"/>
        </a:defRPr>
      </a:lvl7pPr>
      <a:lvl8pPr marL="1371600" algn="ctr" rtl="0" fontAlgn="base">
        <a:spcBef>
          <a:spcPct val="0"/>
        </a:spcBef>
        <a:spcAft>
          <a:spcPct val="0"/>
        </a:spcAft>
        <a:defRPr sz="3200">
          <a:solidFill>
            <a:schemeClr val="bg1"/>
          </a:solidFill>
          <a:latin typeface="Georgia" pitchFamily="16" charset="0"/>
        </a:defRPr>
      </a:lvl8pPr>
      <a:lvl9pPr marL="1828800" algn="ctr" rtl="0" fontAlgn="base">
        <a:spcBef>
          <a:spcPct val="0"/>
        </a:spcBef>
        <a:spcAft>
          <a:spcPct val="0"/>
        </a:spcAft>
        <a:defRPr sz="3200">
          <a:solidFill>
            <a:schemeClr val="bg1"/>
          </a:solidFill>
          <a:latin typeface="Georgia" pitchFamily="16" charset="0"/>
        </a:defRPr>
      </a:lvl9pPr>
    </p:titleStyle>
    <p:bodyStyle>
      <a:lvl1pPr marL="0" indent="0" algn="ctr" rtl="0" eaLnBrk="0" fontAlgn="base" hangingPunct="0">
        <a:spcBef>
          <a:spcPct val="20000"/>
        </a:spcBef>
        <a:spcAft>
          <a:spcPct val="0"/>
        </a:spcAft>
        <a:buClr>
          <a:schemeClr val="bg1"/>
        </a:buClr>
        <a:buSzPct val="80000"/>
        <a:buNone/>
        <a:defRPr sz="2600" b="1" baseline="0">
          <a:solidFill>
            <a:srgbClr val="000000"/>
          </a:solidFill>
          <a:latin typeface="+mn-lt"/>
          <a:ea typeface="ＭＳ Ｐゴシック" charset="0"/>
          <a:cs typeface="+mn-cs"/>
        </a:defRPr>
      </a:lvl1pPr>
      <a:lvl2pPr marL="457200" indent="0" algn="l" rtl="0" eaLnBrk="0" fontAlgn="base" hangingPunct="0">
        <a:spcBef>
          <a:spcPct val="20000"/>
        </a:spcBef>
        <a:spcAft>
          <a:spcPct val="0"/>
        </a:spcAft>
        <a:buClr>
          <a:schemeClr val="bg1"/>
        </a:buClr>
        <a:buFont typeface="Times" charset="0"/>
        <a:buNone/>
        <a:defRPr sz="2400" b="1">
          <a:solidFill>
            <a:srgbClr val="000000"/>
          </a:solidFill>
          <a:latin typeface="+mn-lt"/>
          <a:ea typeface="ＭＳ Ｐゴシック" charset="0"/>
        </a:defRPr>
      </a:lvl2pPr>
      <a:lvl3pPr marL="914400" indent="0" algn="l" rtl="0" eaLnBrk="0" fontAlgn="base" hangingPunct="0">
        <a:spcBef>
          <a:spcPct val="20000"/>
        </a:spcBef>
        <a:spcAft>
          <a:spcPct val="0"/>
        </a:spcAft>
        <a:buClr>
          <a:schemeClr val="bg1"/>
        </a:buClr>
        <a:buSzPct val="80000"/>
        <a:buNone/>
        <a:defRPr sz="2000" b="1" i="1">
          <a:solidFill>
            <a:srgbClr val="000000"/>
          </a:solidFill>
          <a:latin typeface="+mn-lt"/>
          <a:ea typeface="ＭＳ Ｐゴシック" charset="0"/>
        </a:defRPr>
      </a:lvl3pPr>
      <a:lvl4pPr marL="1371600" indent="0" algn="l" rtl="0" eaLnBrk="0" fontAlgn="base" hangingPunct="0">
        <a:spcBef>
          <a:spcPct val="20000"/>
        </a:spcBef>
        <a:spcAft>
          <a:spcPct val="0"/>
        </a:spcAft>
        <a:buClr>
          <a:schemeClr val="bg1"/>
        </a:buClr>
        <a:buNone/>
        <a:defRPr sz="2000" b="1" i="1">
          <a:solidFill>
            <a:srgbClr val="000000"/>
          </a:solidFill>
          <a:latin typeface="+mn-lt"/>
          <a:ea typeface="ＭＳ Ｐゴシック" charset="0"/>
        </a:defRPr>
      </a:lvl4pPr>
      <a:lvl5pPr marL="1828800" indent="0" algn="l" rtl="0" eaLnBrk="0" fontAlgn="base" hangingPunct="0">
        <a:spcBef>
          <a:spcPct val="20000"/>
        </a:spcBef>
        <a:spcAft>
          <a:spcPct val="0"/>
        </a:spcAft>
        <a:buClr>
          <a:schemeClr val="bg1"/>
        </a:buClr>
        <a:buNone/>
        <a:defRPr sz="2000" b="1" i="1">
          <a:solidFill>
            <a:srgbClr val="000000"/>
          </a:solidFill>
          <a:latin typeface="+mn-lt"/>
          <a:ea typeface="ＭＳ Ｐゴシック" charset="0"/>
        </a:defRPr>
      </a:lvl5pPr>
      <a:lvl6pPr marL="2514600" indent="-228600" algn="l" rtl="0" fontAlgn="base">
        <a:spcBef>
          <a:spcPct val="20000"/>
        </a:spcBef>
        <a:spcAft>
          <a:spcPct val="0"/>
        </a:spcAft>
        <a:buClr>
          <a:schemeClr val="bg1"/>
        </a:buClr>
        <a:buChar char="»"/>
        <a:defRPr sz="2000" i="1">
          <a:solidFill>
            <a:schemeClr val="bg1"/>
          </a:solidFill>
          <a:latin typeface="+mn-lt"/>
        </a:defRPr>
      </a:lvl6pPr>
      <a:lvl7pPr marL="2971800" indent="-228600" algn="l" rtl="0" fontAlgn="base">
        <a:spcBef>
          <a:spcPct val="20000"/>
        </a:spcBef>
        <a:spcAft>
          <a:spcPct val="0"/>
        </a:spcAft>
        <a:buClr>
          <a:schemeClr val="bg1"/>
        </a:buClr>
        <a:buChar char="»"/>
        <a:defRPr sz="2000" i="1">
          <a:solidFill>
            <a:schemeClr val="bg1"/>
          </a:solidFill>
          <a:latin typeface="+mn-lt"/>
        </a:defRPr>
      </a:lvl7pPr>
      <a:lvl8pPr marL="3429000" indent="-228600" algn="l" rtl="0" fontAlgn="base">
        <a:spcBef>
          <a:spcPct val="20000"/>
        </a:spcBef>
        <a:spcAft>
          <a:spcPct val="0"/>
        </a:spcAft>
        <a:buClr>
          <a:schemeClr val="bg1"/>
        </a:buClr>
        <a:buChar char="»"/>
        <a:defRPr sz="2000" i="1">
          <a:solidFill>
            <a:schemeClr val="bg1"/>
          </a:solidFill>
          <a:latin typeface="+mn-lt"/>
        </a:defRPr>
      </a:lvl8pPr>
      <a:lvl9pPr marL="3886200" indent="-228600" algn="l" rtl="0" fontAlgn="base">
        <a:spcBef>
          <a:spcPct val="20000"/>
        </a:spcBef>
        <a:spcAft>
          <a:spcPct val="0"/>
        </a:spcAft>
        <a:buClr>
          <a:schemeClr val="bg1"/>
        </a:buClr>
        <a:buChar char="»"/>
        <a:defRPr sz="2000" i="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hy.ilstu.edu/jpteo/" TargetMode="External"/><Relationship Id="rId4" Type="http://schemas.openxmlformats.org/officeDocument/2006/relationships/image" Target="../media/image3.jpeg"/><Relationship Id="rId1" Type="http://schemas.openxmlformats.org/officeDocument/2006/relationships/slideLayout" Target="../slideLayouts/slideLayout9.xml"/><Relationship Id="rId2" Type="http://schemas.openxmlformats.org/officeDocument/2006/relationships/hyperlink" Target="http://www.phy.ilstu.edu/pt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modeling.asu.edu" TargetMode="External"/><Relationship Id="rId3" Type="http://schemas.openxmlformats.org/officeDocument/2006/relationships/image" Target="../media/image9.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hy.ilstu.edu/pte/publication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066801"/>
            <a:ext cx="7772400" cy="2533650"/>
          </a:xfrm>
        </p:spPr>
        <p:txBody>
          <a:bodyPr/>
          <a:lstStyle/>
          <a:p>
            <a:pPr eaLnBrk="1" hangingPunct="1"/>
            <a:r>
              <a:rPr lang="en-US" sz="3600" b="1" dirty="0" smtClean="0">
                <a:latin typeface="Times" charset="0"/>
              </a:rPr>
              <a:t>The Levels of Inquiry</a:t>
            </a:r>
            <a:br>
              <a:rPr lang="en-US" sz="3600" b="1" dirty="0" smtClean="0">
                <a:latin typeface="Times" charset="0"/>
              </a:rPr>
            </a:br>
            <a:r>
              <a:rPr lang="en-US" sz="3600" b="1" dirty="0" smtClean="0">
                <a:latin typeface="Times" charset="0"/>
              </a:rPr>
              <a:t>Model of</a:t>
            </a:r>
            <a:br>
              <a:rPr lang="en-US" sz="3600" b="1" dirty="0" smtClean="0">
                <a:latin typeface="Times" charset="0"/>
              </a:rPr>
            </a:br>
            <a:r>
              <a:rPr lang="en-US" sz="3600" b="1" dirty="0" smtClean="0">
                <a:latin typeface="Times" charset="0"/>
              </a:rPr>
              <a:t>Science Teaching</a:t>
            </a:r>
            <a:endParaRPr lang="en-US" dirty="0">
              <a:latin typeface="Georgia" charset="0"/>
            </a:endParaRPr>
          </a:p>
        </p:txBody>
      </p:sp>
      <p:sp>
        <p:nvSpPr>
          <p:cNvPr id="2" name="Subtitle 1"/>
          <p:cNvSpPr>
            <a:spLocks noGrp="1"/>
          </p:cNvSpPr>
          <p:nvPr>
            <p:ph type="subTitle" idx="1"/>
          </p:nvPr>
        </p:nvSpPr>
        <p:spPr>
          <a:xfrm>
            <a:off x="1371600" y="3962400"/>
            <a:ext cx="6400800" cy="1676400"/>
          </a:xfrm>
        </p:spPr>
        <p:txBody>
          <a:bodyPr/>
          <a:lstStyle/>
          <a:p>
            <a:r>
              <a:rPr lang="en-US" sz="2400" b="0" dirty="0" smtClean="0"/>
              <a:t>Dr. Carl J. Wenning</a:t>
            </a:r>
          </a:p>
          <a:p>
            <a:r>
              <a:rPr lang="en-US" sz="2400" b="0" dirty="0" smtClean="0"/>
              <a:t>Physics Department</a:t>
            </a:r>
          </a:p>
          <a:p>
            <a:r>
              <a:rPr lang="en-US" sz="2400" b="0" dirty="0" smtClean="0"/>
              <a:t>Illinois State University</a:t>
            </a:r>
          </a:p>
          <a:p>
            <a:r>
              <a:rPr lang="en-US" sz="2400" b="0" dirty="0" smtClean="0"/>
              <a:t>Normal, IL  U.S.A.</a:t>
            </a:r>
            <a:endParaRPr lang="en-US" sz="24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Two fundamental questions:</a:t>
            </a:r>
            <a:endParaRPr lang="en-US" b="1" dirty="0"/>
          </a:p>
        </p:txBody>
      </p:sp>
      <p:sp>
        <p:nvSpPr>
          <p:cNvPr id="3" name="Content Placeholder 2"/>
          <p:cNvSpPr>
            <a:spLocks noGrp="1"/>
          </p:cNvSpPr>
          <p:nvPr>
            <p:ph sz="half" idx="1"/>
          </p:nvPr>
        </p:nvSpPr>
        <p:spPr/>
        <p:txBody>
          <a:bodyPr/>
          <a:lstStyle/>
          <a:p>
            <a:r>
              <a:rPr lang="en-US" b="0" dirty="0" smtClean="0"/>
              <a:t>What is the goal of science teaching?</a:t>
            </a:r>
          </a:p>
          <a:p>
            <a:endParaRPr lang="en-US" sz="800" b="0" dirty="0" smtClean="0"/>
          </a:p>
          <a:p>
            <a:r>
              <a:rPr lang="en-US" sz="2400" dirty="0" smtClean="0"/>
              <a:t>Science Literacy</a:t>
            </a:r>
            <a:endParaRPr lang="en-US" sz="2400" dirty="0"/>
          </a:p>
          <a:p>
            <a:endParaRPr lang="en-US" sz="800" b="0" dirty="0"/>
          </a:p>
          <a:p>
            <a:pPr algn="l"/>
            <a:r>
              <a:rPr lang="en-US" sz="2000" dirty="0" smtClean="0"/>
              <a:t>Knowledge: </a:t>
            </a:r>
            <a:r>
              <a:rPr lang="en-US" sz="2000" b="0" i="1" dirty="0" smtClean="0"/>
              <a:t>science as both content and process including nature and history.</a:t>
            </a:r>
          </a:p>
          <a:p>
            <a:pPr algn="l"/>
            <a:r>
              <a:rPr lang="en-US" sz="2000" dirty="0" smtClean="0"/>
              <a:t>Skills: </a:t>
            </a:r>
            <a:r>
              <a:rPr lang="en-US" sz="2000" b="0" i="1" dirty="0" smtClean="0"/>
              <a:t>critical thinking and problem-solving skills. </a:t>
            </a:r>
          </a:p>
          <a:p>
            <a:pPr algn="l"/>
            <a:r>
              <a:rPr lang="en-US" sz="2000" dirty="0" smtClean="0"/>
              <a:t>Dispositions: </a:t>
            </a:r>
            <a:r>
              <a:rPr lang="en-US" sz="2000" b="0" i="1" dirty="0" smtClean="0"/>
              <a:t>informed thoughts, values, and actions.</a:t>
            </a:r>
          </a:p>
        </p:txBody>
      </p:sp>
      <p:sp>
        <p:nvSpPr>
          <p:cNvPr id="4" name="Content Placeholder 3"/>
          <p:cNvSpPr>
            <a:spLocks noGrp="1"/>
          </p:cNvSpPr>
          <p:nvPr>
            <p:ph sz="half" idx="2"/>
          </p:nvPr>
        </p:nvSpPr>
        <p:spPr/>
        <p:txBody>
          <a:bodyPr/>
          <a:lstStyle/>
          <a:p>
            <a:r>
              <a:rPr lang="en-US" b="0" dirty="0"/>
              <a:t>How do we best teach </a:t>
            </a:r>
            <a:r>
              <a:rPr lang="en-US" b="0" dirty="0" smtClean="0"/>
              <a:t>critical thinking and authentic inquiry-oriented problem-solving skills?</a:t>
            </a:r>
          </a:p>
          <a:p>
            <a:endParaRPr lang="en-US" sz="1800" b="0" dirty="0"/>
          </a:p>
          <a:p>
            <a:r>
              <a:rPr lang="en-US" dirty="0" smtClean="0"/>
              <a:t>Levels of Inquiry Method of Science Teaching</a:t>
            </a:r>
            <a:endParaRPr lang="en-US" dirty="0"/>
          </a:p>
        </p:txBody>
      </p:sp>
      <p:sp>
        <p:nvSpPr>
          <p:cNvPr id="5" name="Date Placeholder 4"/>
          <p:cNvSpPr>
            <a:spLocks noGrp="1"/>
          </p:cNvSpPr>
          <p:nvPr>
            <p:ph type="dt" sz="half" idx="10"/>
          </p:nvPr>
        </p:nvSpPr>
        <p:spPr/>
        <p:txBody>
          <a:bodyPr/>
          <a:lstStyle/>
          <a:p>
            <a:pPr>
              <a:defRPr/>
            </a:pPr>
            <a:fld id="{163BB574-D59E-4945-A634-BAC200283222}" type="datetime9">
              <a:rPr lang="en-US" smtClean="0"/>
              <a:pPr>
                <a:defRPr/>
              </a:pPr>
              <a:t>10/22/11 7:53 AM</a:t>
            </a:fld>
            <a:endParaRPr lang="en-US"/>
          </a:p>
        </p:txBody>
      </p:sp>
      <p:sp>
        <p:nvSpPr>
          <p:cNvPr id="6" name="Slide Number Placeholder 5"/>
          <p:cNvSpPr>
            <a:spLocks noGrp="1"/>
          </p:cNvSpPr>
          <p:nvPr>
            <p:ph type="sldNum" sz="quarter" idx="11"/>
          </p:nvPr>
        </p:nvSpPr>
        <p:spPr/>
        <p:txBody>
          <a:bodyPr/>
          <a:lstStyle/>
          <a:p>
            <a:fld id="{01B7814E-EA0A-6749-8001-4802502E23D3}" type="slidenum">
              <a:rPr lang="en-US" smtClean="0"/>
              <a:pPr/>
              <a:t>9</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92143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The Inquiry Spectrum</a:t>
            </a:r>
            <a:endParaRPr lang="en-US" b="1" dirty="0"/>
          </a:p>
        </p:txBody>
      </p:sp>
      <p:graphicFrame>
        <p:nvGraphicFramePr>
          <p:cNvPr id="10" name="Content Placeholder 9"/>
          <p:cNvGraphicFramePr>
            <a:graphicFrameLocks noGrp="1"/>
          </p:cNvGraphicFramePr>
          <p:nvPr>
            <p:ph idx="1"/>
          </p:nvPr>
        </p:nvGraphicFramePr>
        <p:xfrm>
          <a:off x="685800" y="2667000"/>
          <a:ext cx="7772400" cy="741680"/>
        </p:xfrm>
        <a:graphic>
          <a:graphicData uri="http://schemas.openxmlformats.org/drawingml/2006/table">
            <a:tbl>
              <a:tblPr firstRow="1" bandRow="1">
                <a:tableStyleId>{1FECB4D8-DB02-4DC6-A0A2-4F2EBAE1DC90}</a:tableStyleId>
              </a:tblPr>
              <a:tblGrid>
                <a:gridCol w="1828800"/>
                <a:gridCol w="4114800"/>
                <a:gridCol w="1828800"/>
              </a:tblGrid>
              <a:tr h="370840">
                <a:tc>
                  <a:txBody>
                    <a:bodyPr/>
                    <a:lstStyle/>
                    <a:p>
                      <a:pPr algn="l"/>
                      <a:r>
                        <a:rPr lang="en-US" b="0" dirty="0" smtClean="0">
                          <a:solidFill>
                            <a:srgbClr val="000000"/>
                          </a:solidFill>
                        </a:rPr>
                        <a:t>Teacher</a:t>
                      </a:r>
                      <a:endParaRPr lang="en-US" b="0" dirty="0">
                        <a:solidFill>
                          <a:srgbClr val="000000"/>
                        </a:solidFill>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solidFill>
                            <a:schemeClr val="tx1"/>
                          </a:solidFill>
                        </a:rPr>
                        <a:t>Locus of Control</a:t>
                      </a:r>
                      <a:endParaRPr lang="en-US" dirty="0">
                        <a:solidFill>
                          <a:schemeClr val="tx1"/>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en-US" b="0" dirty="0" smtClean="0">
                          <a:solidFill>
                            <a:srgbClr val="000000"/>
                          </a:solidFill>
                        </a:rPr>
                        <a:t>Student</a:t>
                      </a:r>
                      <a:endParaRPr lang="en-US" b="0" dirty="0">
                        <a:solidFill>
                          <a:srgbClr val="000000"/>
                        </a:solidFill>
                      </a:endParaRP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l"/>
                      <a:r>
                        <a:rPr lang="en-US" dirty="0" smtClean="0"/>
                        <a:t>Low</a:t>
                      </a: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1" dirty="0" smtClean="0"/>
                        <a:t>Intellectual</a:t>
                      </a:r>
                      <a:r>
                        <a:rPr lang="en-US" b="1" baseline="0" dirty="0" smtClean="0"/>
                        <a:t> Sophistication</a:t>
                      </a:r>
                      <a:endParaRPr lang="en-US" b="1"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r"/>
                      <a:r>
                        <a:rPr lang="en-US" dirty="0" smtClean="0"/>
                        <a:t>High</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 name="Date Placeholder 4"/>
          <p:cNvSpPr>
            <a:spLocks noGrp="1"/>
          </p:cNvSpPr>
          <p:nvPr>
            <p:ph type="dt" sz="half" idx="10"/>
          </p:nvPr>
        </p:nvSpPr>
        <p:spPr/>
        <p:txBody>
          <a:bodyPr/>
          <a:lstStyle/>
          <a:p>
            <a:pPr>
              <a:defRPr/>
            </a:pPr>
            <a:fld id="{163BB574-D59E-4945-A634-BAC200283222}" type="datetime9">
              <a:rPr lang="en-US" smtClean="0"/>
              <a:pPr>
                <a:defRPr/>
              </a:pPr>
              <a:t>10/22/11 8:19 AM</a:t>
            </a:fld>
            <a:endParaRPr lang="en-US"/>
          </a:p>
        </p:txBody>
      </p:sp>
      <p:sp>
        <p:nvSpPr>
          <p:cNvPr id="6" name="Slide Number Placeholder 5"/>
          <p:cNvSpPr>
            <a:spLocks noGrp="1"/>
          </p:cNvSpPr>
          <p:nvPr>
            <p:ph type="sldNum" sz="quarter" idx="11"/>
          </p:nvPr>
        </p:nvSpPr>
        <p:spPr/>
        <p:txBody>
          <a:bodyPr/>
          <a:lstStyle/>
          <a:p>
            <a:fld id="{01B7814E-EA0A-6749-8001-4802502E23D3}" type="slidenum">
              <a:rPr lang="en-US" smtClean="0"/>
              <a:pPr/>
              <a:t>10</a:t>
            </a:fld>
            <a:endParaRPr lang="en-US"/>
          </a:p>
        </p:txBody>
      </p:sp>
      <p:graphicFrame>
        <p:nvGraphicFramePr>
          <p:cNvPr id="9" name="Content Placeholder 7"/>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20534895"/>
              </p:ext>
            </p:extLst>
          </p:nvPr>
        </p:nvGraphicFramePr>
        <p:xfrm>
          <a:off x="685800" y="1600200"/>
          <a:ext cx="7772400" cy="914400"/>
        </p:xfrm>
        <a:graphic>
          <a:graphicData uri="http://schemas.openxmlformats.org/drawingml/2006/table">
            <a:tbl>
              <a:tblPr firstRow="1" bandRow="1">
                <a:tableStyleId>{5C22544A-7EE6-4342-B048-85BDC9FD1C3A}</a:tableStyleId>
              </a:tblPr>
              <a:tblGrid>
                <a:gridCol w="1143000"/>
                <a:gridCol w="1447800"/>
                <a:gridCol w="12954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a:t>
                      </a:r>
                      <a:r>
                        <a:rPr lang="en-US" sz="1200" dirty="0" smtClean="0"/>
                        <a:t>Demonstration</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a:t>
                      </a:r>
                      <a:r>
                        <a:rPr lang="en-US" sz="1200" baseline="0" dirty="0" smtClean="0"/>
                        <a:t>Lab</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a:t>
                      </a:r>
                      <a:r>
                        <a:rPr lang="en-US" sz="1200" dirty="0" smtClean="0"/>
                        <a:t>Explanation</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r h="228600">
                <a:tc>
                  <a:txBody>
                    <a:bodyPr/>
                    <a:lstStyle/>
                    <a:p>
                      <a:pPr algn="ctr"/>
                      <a:r>
                        <a:rPr lang="en-US" sz="1200" dirty="0" smtClean="0">
                          <a:solidFill>
                            <a:schemeClr val="tx1"/>
                          </a:solidFill>
                        </a:rPr>
                        <a:t>Rudimentary Skills</a:t>
                      </a:r>
                      <a:endParaRPr lang="en-US" sz="1200" dirty="0">
                        <a:solidFill>
                          <a:schemeClr val="tx1"/>
                        </a:solidFill>
                      </a:endParaRPr>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alpha val="50000"/>
                      </a:srgbClr>
                    </a:solidFill>
                  </a:tcPr>
                </a:tc>
                <a:tc>
                  <a:txBody>
                    <a:bodyPr/>
                    <a:lstStyle/>
                    <a:p>
                      <a:pPr algn="ctr"/>
                      <a:r>
                        <a:rPr lang="en-US" sz="1200" dirty="0" smtClean="0">
                          <a:solidFill>
                            <a:schemeClr val="tx1"/>
                          </a:solidFill>
                        </a:rPr>
                        <a:t>Basic </a:t>
                      </a:r>
                    </a:p>
                    <a:p>
                      <a:pPr algn="ctr"/>
                      <a:r>
                        <a:rPr lang="en-US" sz="1200" dirty="0" smtClean="0">
                          <a:solidFill>
                            <a:schemeClr val="tx1"/>
                          </a:solidFill>
                        </a:rPr>
                        <a:t>Skills</a:t>
                      </a:r>
                      <a:endParaRPr lang="en-US" sz="1200" dirty="0">
                        <a:solidFill>
                          <a:schemeClr val="tx1"/>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alpha val="50000"/>
                      </a:srgbClr>
                    </a:solidFill>
                  </a:tcPr>
                </a:tc>
                <a:tc>
                  <a:txBody>
                    <a:bodyPr/>
                    <a:lstStyle/>
                    <a:p>
                      <a:pPr algn="ctr"/>
                      <a:r>
                        <a:rPr lang="en-US" sz="1200" dirty="0" smtClean="0">
                          <a:solidFill>
                            <a:schemeClr val="tx1"/>
                          </a:solidFill>
                        </a:rPr>
                        <a:t>Intermediate</a:t>
                      </a:r>
                    </a:p>
                    <a:p>
                      <a:pPr algn="ctr"/>
                      <a:r>
                        <a:rPr lang="en-US" sz="1200" dirty="0" smtClean="0">
                          <a:solidFill>
                            <a:schemeClr val="tx1"/>
                          </a:solidFill>
                        </a:rPr>
                        <a:t>Skills</a:t>
                      </a: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alpha val="50000"/>
                      </a:srgbClr>
                    </a:solidFill>
                  </a:tcPr>
                </a:tc>
                <a:tc>
                  <a:txBody>
                    <a:bodyPr/>
                    <a:lstStyle/>
                    <a:p>
                      <a:pPr algn="ctr"/>
                      <a:r>
                        <a:rPr lang="en-US" sz="1200" dirty="0" smtClean="0">
                          <a:solidFill>
                            <a:schemeClr val="tx1"/>
                          </a:solidFill>
                        </a:rPr>
                        <a:t>Integrated</a:t>
                      </a:r>
                    </a:p>
                    <a:p>
                      <a:pPr algn="ctr"/>
                      <a:r>
                        <a:rPr lang="en-US" sz="1200" dirty="0" smtClean="0">
                          <a:solidFill>
                            <a:schemeClr val="tx1"/>
                          </a:solidFill>
                        </a:rPr>
                        <a:t>Skills</a:t>
                      </a:r>
                      <a:endParaRPr lang="en-US" sz="1200" dirty="0">
                        <a:solidFill>
                          <a:schemeClr val="tx1"/>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alpha val="50000"/>
                      </a:srgbClr>
                    </a:solidFill>
                  </a:tcPr>
                </a:tc>
                <a:tc>
                  <a:txBody>
                    <a:bodyPr/>
                    <a:lstStyle/>
                    <a:p>
                      <a:pPr algn="ctr"/>
                      <a:r>
                        <a:rPr lang="en-US" sz="1200" dirty="0" smtClean="0">
                          <a:solidFill>
                            <a:schemeClr val="tx1"/>
                          </a:solidFill>
                        </a:rPr>
                        <a:t>Culminating</a:t>
                      </a:r>
                    </a:p>
                    <a:p>
                      <a:pPr algn="ctr"/>
                      <a:r>
                        <a:rPr lang="en-US" sz="1200" dirty="0" smtClean="0">
                          <a:solidFill>
                            <a:schemeClr val="tx1"/>
                          </a:solidFill>
                        </a:rPr>
                        <a:t>Skills</a:t>
                      </a:r>
                      <a:endParaRPr lang="en-US" sz="1200" dirty="0">
                        <a:solidFill>
                          <a:schemeClr val="tx1"/>
                        </a:solidFill>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alpha val="50000"/>
                      </a:srgbClr>
                    </a:solidFill>
                  </a:tcPr>
                </a:tc>
                <a:tc>
                  <a:txBody>
                    <a:bodyPr/>
                    <a:lstStyle/>
                    <a:p>
                      <a:pPr algn="ctr"/>
                      <a:r>
                        <a:rPr lang="en-US" sz="1200" dirty="0" smtClean="0">
                          <a:solidFill>
                            <a:schemeClr val="tx1"/>
                          </a:solidFill>
                        </a:rPr>
                        <a:t>Advanced</a:t>
                      </a:r>
                    </a:p>
                    <a:p>
                      <a:pPr algn="ctr"/>
                      <a:r>
                        <a:rPr lang="en-US" sz="1200" dirty="0" smtClean="0">
                          <a:solidFill>
                            <a:schemeClr val="tx1"/>
                          </a:solidFill>
                        </a:rPr>
                        <a:t>Skills</a:t>
                      </a:r>
                      <a:endParaRPr lang="en-US" sz="1200" dirty="0">
                        <a:solidFill>
                          <a:schemeClr val="tx1"/>
                        </a:solidFill>
                      </a:endParaRPr>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alpha val="50000"/>
                      </a:srgbClr>
                    </a:solidFill>
                  </a:tcPr>
                </a:tc>
              </a:tr>
            </a:tbl>
          </a:graphicData>
        </a:graphic>
      </p:graphicFrame>
      <p:sp>
        <p:nvSpPr>
          <p:cNvPr id="12" name="TextBox 11"/>
          <p:cNvSpPr txBox="1"/>
          <p:nvPr/>
        </p:nvSpPr>
        <p:spPr>
          <a:xfrm>
            <a:off x="685800" y="3810000"/>
            <a:ext cx="7848600" cy="1508105"/>
          </a:xfrm>
          <a:prstGeom prst="rect">
            <a:avLst/>
          </a:prstGeom>
          <a:noFill/>
        </p:spPr>
        <p:txBody>
          <a:bodyPr wrap="square" rtlCol="0">
            <a:spAutoFit/>
          </a:bodyPr>
          <a:lstStyle/>
          <a:p>
            <a:r>
              <a:rPr lang="en-US" sz="2300" dirty="0" smtClean="0"/>
              <a:t>Primary grades: Discovery learning – Interactive Demonstrations</a:t>
            </a:r>
          </a:p>
          <a:p>
            <a:r>
              <a:rPr lang="en-US" sz="2300" dirty="0" smtClean="0"/>
              <a:t>Middle grades: Discovery learning – Inquiry Lessons</a:t>
            </a:r>
          </a:p>
          <a:p>
            <a:r>
              <a:rPr lang="en-US" sz="2300" dirty="0" smtClean="0"/>
              <a:t>High school: Discovery learning – Real-world Applications</a:t>
            </a:r>
          </a:p>
          <a:p>
            <a:r>
              <a:rPr lang="en-US" sz="2300" dirty="0" smtClean="0"/>
              <a:t>Best students: Discovery learning – Hypothetical Explanations</a:t>
            </a:r>
            <a:endParaRPr lang="en-US" sz="23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Discovery Learning</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Pedagogical Purpose</a:t>
            </a:r>
            <a:endParaRPr lang="en-US" sz="2000" dirty="0"/>
          </a:p>
          <a:p>
            <a:endParaRPr lang="en-US" sz="2000" b="0" kern="1200" dirty="0" smtClean="0"/>
          </a:p>
          <a:p>
            <a:pPr algn="l"/>
            <a:r>
              <a:rPr lang="en-US" sz="2000" b="0" kern="1200" dirty="0" smtClean="0"/>
              <a:t>Students </a:t>
            </a:r>
            <a:r>
              <a:rPr lang="en-US" sz="2000" b="0" kern="1200" dirty="0"/>
              <a:t>develop concepts </a:t>
            </a:r>
            <a:r>
              <a:rPr lang="en-US" sz="2000" b="0" kern="1200" dirty="0" smtClean="0"/>
              <a:t>(and learn name for new concepts) based on first</a:t>
            </a:r>
            <a:r>
              <a:rPr lang="en-US" sz="2000" b="0" kern="1200" dirty="0"/>
              <a:t>-hand </a:t>
            </a:r>
            <a:r>
              <a:rPr lang="en-US" sz="2000" b="0" kern="1200" dirty="0" smtClean="0"/>
              <a:t>experiences.</a:t>
            </a:r>
            <a:endParaRPr lang="en-US" sz="2000" b="0" dirty="0"/>
          </a:p>
          <a:p>
            <a:pPr marL="342900" indent="-342900" algn="l">
              <a:buFontTx/>
              <a:buChar char="-"/>
            </a:pPr>
            <a:endParaRPr lang="en-US" sz="2000" b="0" dirty="0" smtClean="0"/>
          </a:p>
        </p:txBody>
      </p:sp>
      <p:sp>
        <p:nvSpPr>
          <p:cNvPr id="13" name="Content Placeholder 12"/>
          <p:cNvSpPr>
            <a:spLocks noGrp="1"/>
          </p:cNvSpPr>
          <p:nvPr>
            <p:ph sz="half" idx="2"/>
          </p:nvPr>
        </p:nvSpPr>
        <p:spPr>
          <a:xfrm>
            <a:off x="4648200" y="1600200"/>
            <a:ext cx="4038600" cy="3962400"/>
          </a:xfrm>
        </p:spPr>
        <p:txBody>
          <a:bodyPr/>
          <a:lstStyle/>
          <a:p>
            <a:endParaRPr lang="en-US" dirty="0" smtClean="0"/>
          </a:p>
          <a:p>
            <a:endParaRPr lang="en-US" sz="800" dirty="0" smtClean="0"/>
          </a:p>
          <a:p>
            <a:r>
              <a:rPr lang="en-US" sz="2000" dirty="0" smtClean="0"/>
              <a:t>Rudimentary Skills:</a:t>
            </a:r>
          </a:p>
          <a:p>
            <a:endParaRPr lang="en-US" sz="2000" b="0" kern="1200" dirty="0"/>
          </a:p>
          <a:p>
            <a:pPr marL="342900" indent="-342900" algn="l">
              <a:buClrTx/>
              <a:buFont typeface="Arial"/>
              <a:buChar char="•"/>
            </a:pPr>
            <a:r>
              <a:rPr lang="en-US" sz="2000" b="0" kern="1200" dirty="0" smtClean="0"/>
              <a:t>Observing </a:t>
            </a:r>
            <a:endParaRPr lang="en-US" sz="2000" b="0" kern="1200" dirty="0"/>
          </a:p>
          <a:p>
            <a:pPr marL="342900" indent="-342900" algn="l">
              <a:buClrTx/>
              <a:buFont typeface="Arial"/>
              <a:buChar char="•"/>
            </a:pPr>
            <a:r>
              <a:rPr lang="en-US" sz="2000" b="0" kern="1200" dirty="0" smtClean="0"/>
              <a:t>Formulating concepts </a:t>
            </a:r>
            <a:endParaRPr lang="en-US" sz="2000" b="0" kern="1200" dirty="0"/>
          </a:p>
          <a:p>
            <a:pPr marL="342900" indent="-342900" algn="l">
              <a:buClrTx/>
              <a:buFont typeface="Arial"/>
              <a:buChar char="•"/>
            </a:pPr>
            <a:r>
              <a:rPr lang="en-US" sz="2000" b="0" kern="1200" dirty="0" smtClean="0"/>
              <a:t>Estimating </a:t>
            </a:r>
            <a:endParaRPr lang="en-US" sz="2000" b="0" kern="1200" dirty="0"/>
          </a:p>
          <a:p>
            <a:pPr marL="342900" indent="-342900" algn="l">
              <a:buClrTx/>
              <a:buFont typeface="Arial"/>
              <a:buChar char="•"/>
            </a:pPr>
            <a:r>
              <a:rPr lang="en-US" sz="2000" b="0" kern="1200" dirty="0" smtClean="0"/>
              <a:t>Drawing conclusions</a:t>
            </a:r>
          </a:p>
          <a:p>
            <a:pPr marL="342900" indent="-342900" algn="l">
              <a:buClrTx/>
              <a:buFont typeface="Arial"/>
              <a:buChar char="•"/>
            </a:pPr>
            <a:r>
              <a:rPr lang="en-US" sz="2000" b="0" kern="1200" dirty="0" smtClean="0"/>
              <a:t>Communicating results </a:t>
            </a:r>
            <a:endParaRPr lang="en-US" sz="2000" b="0" kern="1200" dirty="0"/>
          </a:p>
          <a:p>
            <a:pPr marL="342900" indent="-342900" algn="l">
              <a:buClrTx/>
              <a:buFont typeface="Arial"/>
              <a:buChar char="•"/>
            </a:pPr>
            <a:r>
              <a:rPr lang="en-US" sz="2000" b="0" kern="1200" dirty="0" smtClean="0"/>
              <a:t>Classifying </a:t>
            </a:r>
            <a:r>
              <a:rPr lang="en-US" sz="2000" b="0" kern="1200" dirty="0"/>
              <a:t>results </a:t>
            </a:r>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10/22/11 8:19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11</a:t>
            </a:fld>
            <a:endParaRPr lang="en-US"/>
          </a:p>
        </p:txBody>
      </p:sp>
      <p:graphicFrame>
        <p:nvGraphicFramePr>
          <p:cNvPr id="14" name="Content Placeholder 7"/>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20534895"/>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447800"/>
                <a:gridCol w="12954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a:t>
                      </a:r>
                      <a:r>
                        <a:rPr lang="en-US" sz="1200" dirty="0" smtClean="0"/>
                        <a:t>Demonstration</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a:t>
                      </a:r>
                      <a:r>
                        <a:rPr lang="en-US" sz="1200" baseline="0" dirty="0" smtClean="0"/>
                        <a:t>Lab</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a:t>
                      </a:r>
                      <a:r>
                        <a:rPr lang="en-US" sz="1200" dirty="0" smtClean="0"/>
                        <a:t>Explanation</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20062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Interactive </a:t>
            </a:r>
            <a:r>
              <a:rPr lang="en-US" b="1" dirty="0" smtClean="0"/>
              <a:t>Demonstration</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Pedagogical Purpose</a:t>
            </a:r>
          </a:p>
          <a:p>
            <a:endParaRPr lang="en-US" sz="2000" b="0" kern="1200" dirty="0"/>
          </a:p>
          <a:p>
            <a:pPr algn="l"/>
            <a:r>
              <a:rPr lang="en-US" sz="2000" b="0" kern="1200" dirty="0" smtClean="0"/>
              <a:t>Students </a:t>
            </a:r>
            <a:r>
              <a:rPr lang="en-US" sz="2000" b="0" kern="1200" dirty="0"/>
              <a:t>are engaged in explanation and prediction-making that allows teacher to elicit, identify, confront, and resolve alternative </a:t>
            </a:r>
            <a:r>
              <a:rPr lang="en-US" sz="2000" b="0" kern="1200" dirty="0" smtClean="0"/>
              <a:t>conceptions. </a:t>
            </a:r>
            <a:endParaRPr lang="en-US" sz="2000" b="0" dirty="0"/>
          </a:p>
          <a:p>
            <a:pPr marL="342900" indent="-342900" algn="l">
              <a:buFontTx/>
              <a:buChar char="-"/>
            </a:pPr>
            <a:endParaRPr lang="en-US" sz="2000" b="0" dirty="0" smtClean="0"/>
          </a:p>
        </p:txBody>
      </p:sp>
      <p:sp>
        <p:nvSpPr>
          <p:cNvPr id="13" name="Content Placeholder 12"/>
          <p:cNvSpPr>
            <a:spLocks noGrp="1"/>
          </p:cNvSpPr>
          <p:nvPr>
            <p:ph sz="half" idx="2"/>
          </p:nvPr>
        </p:nvSpPr>
        <p:spPr>
          <a:xfrm>
            <a:off x="4648200" y="1600200"/>
            <a:ext cx="4038600" cy="3962400"/>
          </a:xfrm>
        </p:spPr>
        <p:txBody>
          <a:bodyPr/>
          <a:lstStyle/>
          <a:p>
            <a:endParaRPr lang="en-US" dirty="0" smtClean="0"/>
          </a:p>
          <a:p>
            <a:endParaRPr lang="en-US" sz="800" dirty="0" smtClean="0"/>
          </a:p>
          <a:p>
            <a:r>
              <a:rPr lang="en-US" sz="2000" dirty="0" smtClean="0"/>
              <a:t>Basic Skills:</a:t>
            </a:r>
          </a:p>
          <a:p>
            <a:endParaRPr lang="en-US" sz="2000" b="0" kern="1200" dirty="0"/>
          </a:p>
          <a:p>
            <a:pPr marL="342900" indent="-342900" algn="l">
              <a:buClrTx/>
              <a:buFont typeface="Arial"/>
              <a:buChar char="•"/>
            </a:pPr>
            <a:r>
              <a:rPr lang="en-US" sz="2000" b="0" kern="1200" dirty="0"/>
              <a:t>P</a:t>
            </a:r>
            <a:r>
              <a:rPr lang="en-US" sz="2000" b="0" kern="1200" dirty="0" smtClean="0"/>
              <a:t>redicting </a:t>
            </a:r>
            <a:endParaRPr lang="en-US" sz="2000" b="0" kern="1200" dirty="0"/>
          </a:p>
          <a:p>
            <a:pPr marL="342900" indent="-342900" algn="l">
              <a:buClrTx/>
              <a:buFont typeface="Arial"/>
              <a:buChar char="•"/>
            </a:pPr>
            <a:r>
              <a:rPr lang="en-US" sz="2000" b="0" kern="1200" dirty="0"/>
              <a:t>E</a:t>
            </a:r>
            <a:r>
              <a:rPr lang="en-US" sz="2000" b="0" kern="1200" dirty="0" smtClean="0"/>
              <a:t>xplaining </a:t>
            </a:r>
            <a:endParaRPr lang="en-US" sz="2000" b="0" kern="1200" dirty="0"/>
          </a:p>
          <a:p>
            <a:pPr marL="342900" indent="-342900" algn="l">
              <a:buClrTx/>
              <a:buFont typeface="Arial"/>
              <a:buChar char="•"/>
            </a:pPr>
            <a:r>
              <a:rPr lang="en-US" sz="2000" b="0" kern="1200" dirty="0"/>
              <a:t>E</a:t>
            </a:r>
            <a:r>
              <a:rPr lang="en-US" sz="2000" b="0" kern="1200" dirty="0" smtClean="0"/>
              <a:t>stimating </a:t>
            </a:r>
            <a:endParaRPr lang="en-US" sz="2000" b="0" kern="1200" dirty="0"/>
          </a:p>
          <a:p>
            <a:pPr marL="342900" indent="-342900" algn="l">
              <a:buClrTx/>
              <a:buFont typeface="Arial"/>
              <a:buChar char="•"/>
            </a:pPr>
            <a:r>
              <a:rPr lang="en-US" sz="2000" b="0" kern="1200" dirty="0"/>
              <a:t>A</a:t>
            </a:r>
            <a:r>
              <a:rPr lang="en-US" sz="2000" b="0" kern="1200" dirty="0" smtClean="0"/>
              <a:t>cquiring </a:t>
            </a:r>
            <a:r>
              <a:rPr lang="en-US" sz="2000" b="0" kern="1200" dirty="0"/>
              <a:t>and processing data </a:t>
            </a:r>
          </a:p>
          <a:p>
            <a:pPr marL="342900" indent="-342900" algn="l">
              <a:buClrTx/>
              <a:buFont typeface="Arial"/>
              <a:buChar char="•"/>
            </a:pPr>
            <a:r>
              <a:rPr lang="en-US" sz="2000" b="0" kern="1200" dirty="0"/>
              <a:t>F</a:t>
            </a:r>
            <a:r>
              <a:rPr lang="en-US" sz="2000" b="0" kern="1200" dirty="0" smtClean="0"/>
              <a:t>ormulating </a:t>
            </a:r>
            <a:r>
              <a:rPr lang="en-US" sz="2000" b="0" kern="1200" dirty="0"/>
              <a:t>and revising scientific explanations </a:t>
            </a:r>
            <a:endParaRPr lang="en-US" sz="2000" b="0" kern="1200" dirty="0" smtClean="0"/>
          </a:p>
          <a:p>
            <a:pPr marL="342900" indent="-342900" algn="l">
              <a:buClrTx/>
              <a:buFont typeface="Arial"/>
              <a:buChar char="•"/>
            </a:pPr>
            <a:r>
              <a:rPr lang="en-US" sz="2000" b="0" kern="1200" dirty="0" smtClean="0"/>
              <a:t>Recognizing and analyzing alternative explanations</a:t>
            </a:r>
            <a:endParaRPr lang="en-US" sz="2000" b="0" kern="1200" dirty="0"/>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10/22/11 8:19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12</a:t>
            </a:fld>
            <a:endParaRPr lang="en-US"/>
          </a:p>
        </p:txBody>
      </p:sp>
      <p:graphicFrame>
        <p:nvGraphicFramePr>
          <p:cNvPr id="14" name="Content Placeholder 7"/>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747047518"/>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447800"/>
                <a:gridCol w="12954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a:t>
                      </a:r>
                      <a:r>
                        <a:rPr lang="en-US" sz="1200" dirty="0" smtClean="0"/>
                        <a:t>Demonstration</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a:t>
                      </a:r>
                      <a:r>
                        <a:rPr lang="en-US" sz="1200" baseline="0" dirty="0" smtClean="0"/>
                        <a:t>Lab</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a:t>
                      </a:r>
                      <a:r>
                        <a:rPr lang="en-US" sz="1200" dirty="0" smtClean="0"/>
                        <a:t>Explanation</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65926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Inquiry </a:t>
            </a:r>
            <a:r>
              <a:rPr lang="en-US" b="1" dirty="0" smtClean="0"/>
              <a:t>Lesson</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Pedagogical Purpose</a:t>
            </a:r>
            <a:endParaRPr lang="en-US" sz="2000" dirty="0"/>
          </a:p>
          <a:p>
            <a:endParaRPr lang="en-US" sz="2000" b="0" kern="1200" dirty="0" smtClean="0"/>
          </a:p>
          <a:p>
            <a:pPr algn="l"/>
            <a:r>
              <a:rPr lang="en-US" sz="2000" b="0" kern="1200" dirty="0" smtClean="0"/>
              <a:t>Students </a:t>
            </a:r>
            <a:r>
              <a:rPr lang="en-US" sz="2000" b="0" kern="1200" dirty="0"/>
              <a:t>identify scientific principles and/or </a:t>
            </a:r>
            <a:r>
              <a:rPr lang="en-US" sz="2000" b="0" kern="1200" dirty="0" smtClean="0"/>
              <a:t>relationships by working with a teacher who demonstrates the inquiry process and uses a “think aloud” protoco</a:t>
            </a:r>
            <a:r>
              <a:rPr lang="en-US" sz="2000" b="0" kern="1200" dirty="0"/>
              <a:t>l</a:t>
            </a:r>
            <a:r>
              <a:rPr lang="en-US" sz="2000" b="0" kern="1200" dirty="0" smtClean="0"/>
              <a:t> throughout.</a:t>
            </a:r>
            <a:endParaRPr lang="en-US" sz="2000" b="0" dirty="0"/>
          </a:p>
          <a:p>
            <a:pPr marL="342900" indent="-342900" algn="l">
              <a:buFontTx/>
              <a:buChar char="-"/>
            </a:pPr>
            <a:endParaRPr lang="en-US" sz="2000" b="0" dirty="0" smtClean="0"/>
          </a:p>
        </p:txBody>
      </p:sp>
      <p:sp>
        <p:nvSpPr>
          <p:cNvPr id="13" name="Content Placeholder 12"/>
          <p:cNvSpPr>
            <a:spLocks noGrp="1"/>
          </p:cNvSpPr>
          <p:nvPr>
            <p:ph sz="half" idx="2"/>
          </p:nvPr>
        </p:nvSpPr>
        <p:spPr>
          <a:xfrm>
            <a:off x="4648200" y="1600200"/>
            <a:ext cx="4267200" cy="3962400"/>
          </a:xfrm>
        </p:spPr>
        <p:txBody>
          <a:bodyPr/>
          <a:lstStyle/>
          <a:p>
            <a:endParaRPr lang="en-US" dirty="0" smtClean="0"/>
          </a:p>
          <a:p>
            <a:endParaRPr lang="en-US" sz="800" dirty="0" smtClean="0"/>
          </a:p>
          <a:p>
            <a:r>
              <a:rPr lang="en-US" sz="2000" dirty="0" smtClean="0"/>
              <a:t>Intermediate Skills:</a:t>
            </a:r>
          </a:p>
          <a:p>
            <a:endParaRPr lang="en-US" sz="2000" b="0" kern="1200" dirty="0" smtClean="0"/>
          </a:p>
          <a:p>
            <a:pPr marL="342900" indent="-342900" algn="l">
              <a:buClrTx/>
              <a:buFont typeface="Arial"/>
              <a:buChar char="•"/>
            </a:pPr>
            <a:r>
              <a:rPr lang="en-US" sz="2000" b="0" kern="1200" dirty="0" smtClean="0"/>
              <a:t>Identifying/measuring variables </a:t>
            </a:r>
            <a:endParaRPr lang="en-US" sz="2000" b="0" kern="1200" dirty="0"/>
          </a:p>
          <a:p>
            <a:pPr marL="342900" indent="-342900" algn="l">
              <a:buClrTx/>
              <a:buFont typeface="Arial"/>
              <a:buChar char="•"/>
            </a:pPr>
            <a:r>
              <a:rPr lang="en-US" sz="2000" b="0" kern="1200" dirty="0"/>
              <a:t>C</a:t>
            </a:r>
            <a:r>
              <a:rPr lang="en-US" sz="2000" b="0" kern="1200" dirty="0" smtClean="0"/>
              <a:t>ollecting </a:t>
            </a:r>
            <a:r>
              <a:rPr lang="en-US" sz="2000" b="0" kern="1200" dirty="0"/>
              <a:t>and recording data </a:t>
            </a:r>
          </a:p>
          <a:p>
            <a:pPr marL="342900" indent="-342900" algn="l">
              <a:buClrTx/>
              <a:buFont typeface="Arial"/>
              <a:buChar char="•"/>
            </a:pPr>
            <a:r>
              <a:rPr lang="en-US" sz="2000" b="0" kern="1200" dirty="0"/>
              <a:t>C</a:t>
            </a:r>
            <a:r>
              <a:rPr lang="en-US" sz="2000" b="0" kern="1200" dirty="0" smtClean="0"/>
              <a:t>onstructing </a:t>
            </a:r>
            <a:r>
              <a:rPr lang="en-US" sz="2000" b="0" kern="1200" dirty="0"/>
              <a:t>a table of </a:t>
            </a:r>
            <a:r>
              <a:rPr lang="en-US" sz="2000" b="0" kern="1200" dirty="0" smtClean="0"/>
              <a:t>data</a:t>
            </a:r>
          </a:p>
          <a:p>
            <a:pPr marL="342900" indent="-342900" algn="l">
              <a:buClrTx/>
              <a:buFont typeface="Arial"/>
              <a:buChar char="•"/>
            </a:pPr>
            <a:r>
              <a:rPr lang="en-US" sz="2000" b="0" kern="1200" dirty="0" smtClean="0"/>
              <a:t>Designing </a:t>
            </a:r>
            <a:r>
              <a:rPr lang="en-US" sz="2000" b="0" kern="1200" dirty="0"/>
              <a:t>and conducting scientific </a:t>
            </a:r>
            <a:r>
              <a:rPr lang="en-US" sz="2000" b="0" kern="1200" dirty="0" smtClean="0"/>
              <a:t>investigations</a:t>
            </a:r>
          </a:p>
          <a:p>
            <a:pPr marL="342900" indent="-342900" algn="l">
              <a:buClrTx/>
              <a:buFont typeface="Arial"/>
              <a:buChar char="•"/>
            </a:pPr>
            <a:r>
              <a:rPr lang="en-US" sz="2000" b="0" kern="1200" dirty="0" smtClean="0"/>
              <a:t>Using technology and math</a:t>
            </a:r>
          </a:p>
          <a:p>
            <a:pPr marL="342900" indent="-342900" algn="l">
              <a:buClrTx/>
              <a:buFont typeface="Arial"/>
              <a:buChar char="•"/>
            </a:pPr>
            <a:r>
              <a:rPr lang="en-US" sz="2000" b="0" kern="1200" dirty="0" smtClean="0"/>
              <a:t>Describing relationships </a:t>
            </a:r>
            <a:endParaRPr lang="en-US" sz="2000" b="0" kern="1200" dirty="0"/>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10/22/11 8:20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13</a:t>
            </a:fld>
            <a:endParaRPr lang="en-US"/>
          </a:p>
        </p:txBody>
      </p:sp>
      <p:graphicFrame>
        <p:nvGraphicFramePr>
          <p:cNvPr id="14" name="Content Placeholder 7"/>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45405032"/>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447800"/>
                <a:gridCol w="12954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a:t>
                      </a:r>
                      <a:r>
                        <a:rPr lang="en-US" sz="1200" dirty="0" smtClean="0"/>
                        <a:t>Demonstration</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a:t>
                      </a:r>
                      <a:r>
                        <a:rPr lang="en-US" sz="1200" baseline="0" dirty="0" smtClean="0"/>
                        <a:t>Lab</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a:t>
                      </a:r>
                      <a:r>
                        <a:rPr lang="en-US" sz="1200" dirty="0" smtClean="0"/>
                        <a:t>Explanation</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7105512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Inquiry </a:t>
            </a:r>
            <a:r>
              <a:rPr lang="en-US" b="1" dirty="0" smtClean="0"/>
              <a:t>Lab</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Pedagogical Purpose</a:t>
            </a:r>
            <a:endParaRPr lang="en-US" sz="2000" dirty="0"/>
          </a:p>
          <a:p>
            <a:endParaRPr lang="en-US" sz="2000" b="0" kern="1200" dirty="0" smtClean="0"/>
          </a:p>
          <a:p>
            <a:pPr algn="l"/>
            <a:r>
              <a:rPr lang="en-US" sz="2000" b="0" kern="1200" dirty="0" smtClean="0"/>
              <a:t>Students, working primarily on their own, </a:t>
            </a:r>
            <a:r>
              <a:rPr lang="en-US" sz="2000" b="0" kern="1200" dirty="0"/>
              <a:t>establish empirical laws based on measurement of </a:t>
            </a:r>
            <a:r>
              <a:rPr lang="en-US" sz="2000" b="0" kern="1200" dirty="0" smtClean="0"/>
              <a:t>variables under controlled conditions. </a:t>
            </a:r>
            <a:endParaRPr lang="en-US" sz="2000" b="0" dirty="0"/>
          </a:p>
          <a:p>
            <a:pPr marL="342900" indent="-342900" algn="l">
              <a:buFontTx/>
              <a:buChar char="-"/>
            </a:pPr>
            <a:endParaRPr lang="en-US" sz="2000" b="0" dirty="0" smtClean="0"/>
          </a:p>
        </p:txBody>
      </p:sp>
      <p:sp>
        <p:nvSpPr>
          <p:cNvPr id="13" name="Content Placeholder 12"/>
          <p:cNvSpPr>
            <a:spLocks noGrp="1"/>
          </p:cNvSpPr>
          <p:nvPr>
            <p:ph sz="half" idx="2"/>
          </p:nvPr>
        </p:nvSpPr>
        <p:spPr>
          <a:xfrm>
            <a:off x="4648200" y="1600200"/>
            <a:ext cx="4038600" cy="3962400"/>
          </a:xfrm>
        </p:spPr>
        <p:txBody>
          <a:bodyPr/>
          <a:lstStyle/>
          <a:p>
            <a:endParaRPr lang="en-US" dirty="0" smtClean="0"/>
          </a:p>
          <a:p>
            <a:endParaRPr lang="en-US" sz="800" dirty="0" smtClean="0"/>
          </a:p>
          <a:p>
            <a:r>
              <a:rPr lang="en-US" sz="2000" dirty="0" smtClean="0"/>
              <a:t>Integrated Skills:</a:t>
            </a:r>
          </a:p>
          <a:p>
            <a:endParaRPr lang="en-US" sz="2000" b="0" kern="1200" dirty="0"/>
          </a:p>
          <a:p>
            <a:pPr marL="342900" indent="-342900" algn="l">
              <a:buClrTx/>
              <a:buFont typeface="Arial"/>
              <a:buChar char="•"/>
            </a:pPr>
            <a:r>
              <a:rPr lang="en-US" sz="2000" b="0" kern="1200" dirty="0"/>
              <a:t>M</a:t>
            </a:r>
            <a:r>
              <a:rPr lang="en-US" sz="2000" b="0" kern="1200" dirty="0" smtClean="0"/>
              <a:t>easuring </a:t>
            </a:r>
            <a:r>
              <a:rPr lang="en-US" sz="2000" b="0" kern="1200" dirty="0"/>
              <a:t>metrically </a:t>
            </a:r>
            <a:endParaRPr lang="en-US" sz="2000" b="0" kern="1200" dirty="0" smtClean="0"/>
          </a:p>
          <a:p>
            <a:pPr marL="342900" indent="-342900" algn="l">
              <a:buClrTx/>
              <a:buFont typeface="Arial"/>
              <a:buChar char="•"/>
            </a:pPr>
            <a:r>
              <a:rPr lang="en-US" sz="2000" b="0" kern="1200" dirty="0" smtClean="0"/>
              <a:t>Designing and conducting controlled scientific investigations</a:t>
            </a:r>
          </a:p>
          <a:p>
            <a:pPr marL="342900" indent="-342900" algn="l">
              <a:buClrTx/>
              <a:buFont typeface="Arial"/>
              <a:buChar char="•"/>
            </a:pPr>
            <a:r>
              <a:rPr lang="en-US" sz="2000" b="0" kern="1200" dirty="0" smtClean="0"/>
              <a:t>Using sensors and graphical analysis during investigations</a:t>
            </a:r>
          </a:p>
          <a:p>
            <a:pPr marL="342900" indent="-342900" algn="l">
              <a:buClrTx/>
              <a:buFont typeface="Arial"/>
              <a:buChar char="•"/>
            </a:pPr>
            <a:r>
              <a:rPr lang="en-US" sz="2000" b="0" kern="1200" dirty="0" smtClean="0"/>
              <a:t>Establishing empirical laws on the basis of evidence and logic</a:t>
            </a:r>
          </a:p>
          <a:p>
            <a:pPr marL="342900" indent="-342900" algn="l">
              <a:buClrTx/>
              <a:buFont typeface="Arial"/>
              <a:buChar char="•"/>
            </a:pPr>
            <a:endParaRPr lang="en-US" sz="2000" b="0" kern="1200" dirty="0">
              <a:solidFill>
                <a:schemeClr val="dk1"/>
              </a:solidFill>
            </a:endParaRPr>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10/22/11 8:20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14</a:t>
            </a:fld>
            <a:endParaRPr lang="en-US"/>
          </a:p>
        </p:txBody>
      </p:sp>
      <p:graphicFrame>
        <p:nvGraphicFramePr>
          <p:cNvPr id="14" name="Content Placeholder 7"/>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75410909"/>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447800"/>
                <a:gridCol w="12954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a:t>
                      </a:r>
                      <a:r>
                        <a:rPr lang="en-US" sz="1200" dirty="0" smtClean="0"/>
                        <a:t>Demonstration</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a:t>
                      </a:r>
                      <a:r>
                        <a:rPr lang="en-US" sz="1200" baseline="0" dirty="0" smtClean="0"/>
                        <a:t>Lab</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a:t>
                      </a:r>
                      <a:r>
                        <a:rPr lang="en-US" sz="1200" dirty="0" smtClean="0"/>
                        <a:t>Explanation</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658356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Real-world </a:t>
            </a:r>
            <a:r>
              <a:rPr lang="en-US" b="1" dirty="0" smtClean="0"/>
              <a:t>Application</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Real-world Applications</a:t>
            </a:r>
          </a:p>
          <a:p>
            <a:pPr algn="l"/>
            <a:endParaRPr lang="en-US" sz="800" dirty="0" smtClean="0"/>
          </a:p>
          <a:p>
            <a:pPr algn="l"/>
            <a:r>
              <a:rPr lang="en-US" sz="2000" b="0" dirty="0" smtClean="0"/>
              <a:t>Students solve problems related  to authentic situations while working individually or in cooperative and collaborative groups using problem-based and project-based approaches.</a:t>
            </a:r>
          </a:p>
        </p:txBody>
      </p:sp>
      <p:sp>
        <p:nvSpPr>
          <p:cNvPr id="13" name="Content Placeholder 12"/>
          <p:cNvSpPr>
            <a:spLocks noGrp="1"/>
          </p:cNvSpPr>
          <p:nvPr>
            <p:ph sz="half" idx="2"/>
          </p:nvPr>
        </p:nvSpPr>
        <p:spPr>
          <a:xfrm>
            <a:off x="4648200" y="1600200"/>
            <a:ext cx="4038600" cy="3962400"/>
          </a:xfrm>
        </p:spPr>
        <p:txBody>
          <a:bodyPr/>
          <a:lstStyle/>
          <a:p>
            <a:endParaRPr lang="en-US" dirty="0" smtClean="0"/>
          </a:p>
          <a:p>
            <a:endParaRPr lang="en-US" sz="800" dirty="0" smtClean="0"/>
          </a:p>
          <a:p>
            <a:r>
              <a:rPr lang="en-US" sz="2000" dirty="0" smtClean="0"/>
              <a:t>Culminating Skills:</a:t>
            </a:r>
          </a:p>
          <a:p>
            <a:endParaRPr lang="en-US" sz="800" dirty="0" smtClean="0"/>
          </a:p>
          <a:p>
            <a:pPr marL="342900" indent="-342900" algn="l">
              <a:buClrTx/>
              <a:buFont typeface="Arial"/>
              <a:buChar char="•"/>
            </a:pPr>
            <a:r>
              <a:rPr lang="en-US" sz="2000" b="0" dirty="0" smtClean="0"/>
              <a:t>Collecting, assessing, </a:t>
            </a:r>
            <a:r>
              <a:rPr lang="en-US" sz="2000" b="0" dirty="0"/>
              <a:t>and </a:t>
            </a:r>
            <a:r>
              <a:rPr lang="en-US" sz="2000" b="0" dirty="0" smtClean="0"/>
              <a:t>interpreting </a:t>
            </a:r>
            <a:r>
              <a:rPr lang="en-US" sz="2000" b="0" dirty="0"/>
              <a:t>data </a:t>
            </a:r>
            <a:r>
              <a:rPr lang="en-US" sz="2000" b="0" dirty="0" smtClean="0"/>
              <a:t>from a </a:t>
            </a:r>
            <a:r>
              <a:rPr lang="en-US" sz="2000" b="0" dirty="0"/>
              <a:t>variety of </a:t>
            </a:r>
            <a:r>
              <a:rPr lang="en-US" sz="2000" b="0" dirty="0" smtClean="0"/>
              <a:t>sources</a:t>
            </a:r>
          </a:p>
          <a:p>
            <a:pPr marL="342900" indent="-342900" algn="l">
              <a:buClrTx/>
              <a:buFont typeface="Arial"/>
              <a:buChar char="•"/>
            </a:pPr>
            <a:r>
              <a:rPr lang="en-US" sz="2000" b="0" dirty="0" smtClean="0"/>
              <a:t>Constructing logical arguments based on scientific evidence</a:t>
            </a:r>
          </a:p>
          <a:p>
            <a:pPr marL="342900" indent="-342900" algn="l">
              <a:buClrTx/>
              <a:buFont typeface="Arial"/>
              <a:buChar char="•"/>
            </a:pPr>
            <a:r>
              <a:rPr lang="en-US" sz="2000" b="0" dirty="0" smtClean="0"/>
              <a:t>Making &amp; defending evidence-based decisions and judgments</a:t>
            </a:r>
          </a:p>
          <a:p>
            <a:pPr marL="342900" indent="-342900" algn="l">
              <a:buClrTx/>
              <a:buFont typeface="Arial"/>
              <a:buChar char="•"/>
            </a:pPr>
            <a:r>
              <a:rPr lang="en-US" sz="2000" b="0" dirty="0" smtClean="0"/>
              <a:t>Clarifying </a:t>
            </a:r>
            <a:r>
              <a:rPr lang="en-US" sz="2000" b="0" dirty="0"/>
              <a:t>values in relation to natural and civil </a:t>
            </a:r>
            <a:r>
              <a:rPr lang="en-US" sz="2000" b="0" dirty="0" smtClean="0"/>
              <a:t>rights</a:t>
            </a:r>
          </a:p>
          <a:p>
            <a:pPr marL="342900" indent="-342900" algn="l">
              <a:buClrTx/>
              <a:buFont typeface="Arial"/>
              <a:buChar char="•"/>
            </a:pPr>
            <a:r>
              <a:rPr lang="en-US" sz="2000" b="0" dirty="0" smtClean="0"/>
              <a:t>Practicing interpersonal skills</a:t>
            </a:r>
          </a:p>
          <a:p>
            <a:pPr marL="342900" indent="-342900" algn="l">
              <a:buFontTx/>
              <a:buChar char="-"/>
            </a:pPr>
            <a:endParaRPr lang="en-US" sz="2000" b="0" dirty="0"/>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10/22/11 8:20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15</a:t>
            </a:fld>
            <a:endParaRPr lang="en-US"/>
          </a:p>
        </p:txBody>
      </p:sp>
      <p:graphicFrame>
        <p:nvGraphicFramePr>
          <p:cNvPr id="14" name="Content Placeholder 7"/>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33776287"/>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447800"/>
                <a:gridCol w="12954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a:t>
                      </a:r>
                      <a:r>
                        <a:rPr lang="en-US" sz="1200" dirty="0" smtClean="0"/>
                        <a:t>Demonstration</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a:t>
                      </a:r>
                      <a:r>
                        <a:rPr lang="en-US" sz="1200" baseline="0" dirty="0" smtClean="0"/>
                        <a:t>Lab</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a:t>
                      </a:r>
                      <a:r>
                        <a:rPr lang="en-US" sz="1200" dirty="0" smtClean="0"/>
                        <a:t>Explanation</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10091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Hypothetical </a:t>
            </a:r>
            <a:r>
              <a:rPr lang="en-US" b="1" dirty="0" smtClean="0"/>
              <a:t>Explanation</a:t>
            </a:r>
            <a:endParaRPr lang="en-US" b="1" dirty="0"/>
          </a:p>
        </p:txBody>
      </p:sp>
      <p:sp>
        <p:nvSpPr>
          <p:cNvPr id="12" name="Content Placeholder 11"/>
          <p:cNvSpPr>
            <a:spLocks noGrp="1"/>
          </p:cNvSpPr>
          <p:nvPr>
            <p:ph sz="half" idx="1"/>
          </p:nvPr>
        </p:nvSpPr>
        <p:spPr/>
        <p:txBody>
          <a:bodyPr/>
          <a:lstStyle/>
          <a:p>
            <a:endParaRPr lang="en-US" dirty="0" smtClean="0"/>
          </a:p>
          <a:p>
            <a:endParaRPr lang="en-US" sz="800" dirty="0" smtClean="0"/>
          </a:p>
          <a:p>
            <a:r>
              <a:rPr lang="en-US" sz="2000" dirty="0" smtClean="0"/>
              <a:t>Pedagogical Purpose</a:t>
            </a:r>
            <a:endParaRPr lang="en-US" sz="2000" dirty="0"/>
          </a:p>
          <a:p>
            <a:endParaRPr lang="en-US" sz="2000" b="0" kern="1200" dirty="0" smtClean="0"/>
          </a:p>
          <a:p>
            <a:pPr algn="l"/>
            <a:r>
              <a:rPr lang="en-US" sz="2000" b="0" kern="1200" dirty="0" smtClean="0"/>
              <a:t>Students develop and test hypotheses that serve as tentative explanations </a:t>
            </a:r>
            <a:r>
              <a:rPr lang="en-US" sz="2000" b="0" kern="1200" dirty="0"/>
              <a:t>for observed </a:t>
            </a:r>
            <a:r>
              <a:rPr lang="en-US" sz="2000" b="0" kern="1200" dirty="0" smtClean="0"/>
              <a:t>phenomena and guides for further experimentation. </a:t>
            </a:r>
            <a:endParaRPr lang="en-US" sz="2000" b="0" dirty="0"/>
          </a:p>
          <a:p>
            <a:pPr marL="342900" indent="-342900" algn="l">
              <a:buFontTx/>
              <a:buChar char="-"/>
            </a:pPr>
            <a:endParaRPr lang="en-US" sz="2000" b="0" dirty="0" smtClean="0"/>
          </a:p>
        </p:txBody>
      </p:sp>
      <p:sp>
        <p:nvSpPr>
          <p:cNvPr id="13" name="Content Placeholder 12"/>
          <p:cNvSpPr>
            <a:spLocks noGrp="1"/>
          </p:cNvSpPr>
          <p:nvPr>
            <p:ph sz="half" idx="2"/>
          </p:nvPr>
        </p:nvSpPr>
        <p:spPr>
          <a:xfrm>
            <a:off x="4648200" y="1600200"/>
            <a:ext cx="4038600" cy="3962400"/>
          </a:xfrm>
        </p:spPr>
        <p:txBody>
          <a:bodyPr/>
          <a:lstStyle/>
          <a:p>
            <a:endParaRPr lang="en-US" dirty="0" smtClean="0"/>
          </a:p>
          <a:p>
            <a:endParaRPr lang="en-US" sz="800" dirty="0" smtClean="0"/>
          </a:p>
          <a:p>
            <a:r>
              <a:rPr lang="en-US" sz="2000" dirty="0" smtClean="0"/>
              <a:t>Advanced Skills:</a:t>
            </a:r>
          </a:p>
          <a:p>
            <a:endParaRPr lang="en-US" sz="2000" dirty="0"/>
          </a:p>
          <a:p>
            <a:pPr marL="342900" indent="-342900" algn="l">
              <a:buClrTx/>
              <a:buFont typeface="Arial"/>
              <a:buChar char="•"/>
            </a:pPr>
            <a:r>
              <a:rPr lang="en-US" sz="2000" b="0" kern="1200" dirty="0"/>
              <a:t>S</a:t>
            </a:r>
            <a:r>
              <a:rPr lang="en-US" sz="2000" b="0" kern="1200" dirty="0" smtClean="0"/>
              <a:t>ynthesizing and testing complex </a:t>
            </a:r>
            <a:r>
              <a:rPr lang="en-US" sz="2000" b="0" kern="1200" dirty="0"/>
              <a:t>hypothetical explanations </a:t>
            </a:r>
          </a:p>
          <a:p>
            <a:pPr marL="342900" indent="-342900" algn="l">
              <a:buClrTx/>
              <a:buFont typeface="Arial"/>
              <a:buChar char="•"/>
            </a:pPr>
            <a:r>
              <a:rPr lang="en-US" sz="2000" b="0" kern="1200" dirty="0"/>
              <a:t>A</a:t>
            </a:r>
            <a:r>
              <a:rPr lang="en-US" sz="2000" b="0" kern="1200" dirty="0" smtClean="0"/>
              <a:t>nalyzing </a:t>
            </a:r>
            <a:r>
              <a:rPr lang="en-US" sz="2000" b="0" kern="1200" dirty="0"/>
              <a:t>and evaluating scientific arguments </a:t>
            </a:r>
            <a:endParaRPr lang="en-US" sz="2000" b="0" kern="1200" dirty="0" smtClean="0"/>
          </a:p>
          <a:p>
            <a:pPr marL="342900" indent="-342900" algn="l">
              <a:buClrTx/>
              <a:buFont typeface="Arial"/>
              <a:buChar char="•"/>
            </a:pPr>
            <a:r>
              <a:rPr lang="en-US" sz="2000" b="0" kern="1200" dirty="0" smtClean="0"/>
              <a:t>Generating new predictions</a:t>
            </a:r>
          </a:p>
          <a:p>
            <a:pPr marL="342900" indent="-342900" algn="l">
              <a:buClrTx/>
              <a:buFont typeface="Arial"/>
              <a:buChar char="•"/>
            </a:pPr>
            <a:r>
              <a:rPr lang="en-US" sz="2000" b="0" kern="1200" dirty="0" smtClean="0"/>
              <a:t>Revising hypotheses in light of new data</a:t>
            </a:r>
            <a:endParaRPr lang="en-US" sz="2000" b="0" kern="1200" dirty="0"/>
          </a:p>
          <a:p>
            <a:pPr marL="342900" indent="-342900" algn="l">
              <a:buFontTx/>
              <a:buChar char="-"/>
            </a:pPr>
            <a:endParaRPr lang="en-US" sz="2000" b="0" dirty="0"/>
          </a:p>
          <a:p>
            <a:pPr marL="342900" indent="-342900" algn="l">
              <a:buFontTx/>
              <a:buChar char="-"/>
            </a:pPr>
            <a:endParaRPr lang="en-US" sz="2000"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10/22/11 7:53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16</a:t>
            </a:fld>
            <a:endParaRPr lang="en-US"/>
          </a:p>
        </p:txBody>
      </p:sp>
      <p:graphicFrame>
        <p:nvGraphicFramePr>
          <p:cNvPr id="14" name="Content Placeholder 7"/>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34053433"/>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447800"/>
                <a:gridCol w="12954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a:t>
                      </a:r>
                      <a:r>
                        <a:rPr lang="en-US" sz="1200" dirty="0" smtClean="0"/>
                        <a:t>Demonstration</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a:t>
                      </a:r>
                      <a:r>
                        <a:rPr lang="en-US" sz="1200" baseline="0" dirty="0" smtClean="0"/>
                        <a:t>Lab</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a:t>
                      </a:r>
                      <a:r>
                        <a:rPr lang="en-US" sz="1200" dirty="0" smtClean="0"/>
                        <a:t>Explanation</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531908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Effective inquiry teaching will…</a:t>
            </a:r>
            <a:endParaRPr lang="en-US" b="1" dirty="0"/>
          </a:p>
        </p:txBody>
      </p:sp>
      <p:sp>
        <p:nvSpPr>
          <p:cNvPr id="8" name="Content Placeholder 7"/>
          <p:cNvSpPr>
            <a:spLocks noGrp="1"/>
          </p:cNvSpPr>
          <p:nvPr>
            <p:ph idx="1"/>
          </p:nvPr>
        </p:nvSpPr>
        <p:spPr/>
        <p:txBody>
          <a:bodyPr/>
          <a:lstStyle/>
          <a:p>
            <a:pPr marL="457200" indent="-457200" algn="l">
              <a:buClrTx/>
              <a:buFont typeface="Arial"/>
              <a:buChar char="•"/>
            </a:pPr>
            <a:r>
              <a:rPr lang="en-US" b="0" dirty="0" smtClean="0"/>
              <a:t>include argumentation from facts with the use of discussion, whiteboarding, and Socratic dialogues.</a:t>
            </a:r>
          </a:p>
          <a:p>
            <a:pPr marL="457200" indent="-457200" algn="l">
              <a:buClrTx/>
              <a:buFont typeface="Arial"/>
              <a:buChar char="•"/>
            </a:pPr>
            <a:r>
              <a:rPr lang="en-US" b="0" dirty="0" smtClean="0"/>
              <a:t>effectively address alternative conceptions:</a:t>
            </a:r>
          </a:p>
          <a:p>
            <a:pPr marL="914400" lvl="1" indent="-457200">
              <a:buClrTx/>
              <a:buFont typeface="Arial"/>
              <a:buChar char="•"/>
            </a:pPr>
            <a:r>
              <a:rPr lang="en-US" b="0" dirty="0" smtClean="0"/>
              <a:t>elicit</a:t>
            </a:r>
          </a:p>
          <a:p>
            <a:pPr marL="914400" lvl="1" indent="-457200">
              <a:buClrTx/>
              <a:buFont typeface="Arial"/>
              <a:buChar char="•"/>
            </a:pPr>
            <a:r>
              <a:rPr lang="en-US" b="0" dirty="0" smtClean="0"/>
              <a:t>identify</a:t>
            </a:r>
          </a:p>
          <a:p>
            <a:pPr marL="914400" lvl="1" indent="-457200">
              <a:buClrTx/>
              <a:buFont typeface="Arial"/>
              <a:buChar char="•"/>
            </a:pPr>
            <a:r>
              <a:rPr lang="en-US" b="0" dirty="0" smtClean="0"/>
              <a:t>confront</a:t>
            </a:r>
          </a:p>
          <a:p>
            <a:pPr marL="914400" lvl="1" indent="-457200">
              <a:buClrTx/>
              <a:buFont typeface="Arial"/>
              <a:buChar char="•"/>
            </a:pPr>
            <a:r>
              <a:rPr lang="en-US" b="0" dirty="0" smtClean="0"/>
              <a:t>resolve</a:t>
            </a:r>
          </a:p>
          <a:p>
            <a:pPr marL="914400" lvl="1" indent="-457200">
              <a:buClrTx/>
              <a:buFont typeface="Arial"/>
              <a:buChar char="•"/>
            </a:pPr>
            <a:r>
              <a:rPr lang="en-US" b="0" dirty="0" smtClean="0"/>
              <a:t>reinforce</a:t>
            </a:r>
          </a:p>
          <a:p>
            <a:pPr marL="457200" indent="-457200" algn="l">
              <a:buClrTx/>
              <a:buFont typeface="Arial"/>
              <a:buChar char="•"/>
            </a:pPr>
            <a:endParaRPr lang="en-US" b="0" dirty="0" smtClean="0"/>
          </a:p>
          <a:p>
            <a:endParaRPr lang="en-US" dirty="0"/>
          </a:p>
        </p:txBody>
      </p:sp>
      <p:sp>
        <p:nvSpPr>
          <p:cNvPr id="5" name="Date Placeholder 4"/>
          <p:cNvSpPr>
            <a:spLocks noGrp="1"/>
          </p:cNvSpPr>
          <p:nvPr>
            <p:ph type="dt" sz="half" idx="10"/>
          </p:nvPr>
        </p:nvSpPr>
        <p:spPr/>
        <p:txBody>
          <a:bodyPr/>
          <a:lstStyle/>
          <a:p>
            <a:pPr>
              <a:defRPr/>
            </a:pPr>
            <a:fld id="{163BB574-D59E-4945-A634-BAC200283222}" type="datetime9">
              <a:rPr lang="en-US" smtClean="0"/>
              <a:pPr>
                <a:defRPr/>
              </a:pPr>
              <a:t>10/22/11 7:53 AM</a:t>
            </a:fld>
            <a:endParaRPr lang="en-US"/>
          </a:p>
        </p:txBody>
      </p:sp>
      <p:sp>
        <p:nvSpPr>
          <p:cNvPr id="6" name="Slide Number Placeholder 5"/>
          <p:cNvSpPr>
            <a:spLocks noGrp="1"/>
          </p:cNvSpPr>
          <p:nvPr>
            <p:ph type="sldNum" sz="quarter" idx="11"/>
          </p:nvPr>
        </p:nvSpPr>
        <p:spPr/>
        <p:txBody>
          <a:bodyPr/>
          <a:lstStyle/>
          <a:p>
            <a:fld id="{01B7814E-EA0A-6749-8001-4802502E23D3}" type="slidenum">
              <a:rPr lang="en-US" smtClean="0"/>
              <a:pPr/>
              <a:t>17</a:t>
            </a:fld>
            <a:endParaRPr lang="en-US"/>
          </a:p>
        </p:txBody>
      </p:sp>
      <p:pic>
        <p:nvPicPr>
          <p:cNvPr id="9" name="Picture 8" descr="whiteboarding.jpg"/>
          <p:cNvPicPr>
            <a:picLocks noChangeAspect="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657600" y="3505200"/>
            <a:ext cx="2209800" cy="1659805"/>
          </a:xfrm>
          <a:prstGeom prst="rect">
            <a:avLst/>
          </a:prstGeom>
          <a:ln>
            <a:noFill/>
          </a:ln>
          <a:effectLst>
            <a:softEdge rad="112500"/>
          </a:effectLst>
        </p:spPr>
      </p:pic>
      <p:pic>
        <p:nvPicPr>
          <p:cNvPr id="10" name="Picture 9" descr="wbwreb.jpg"/>
          <p:cNvPicPr>
            <a:picLocks noChangeAspect="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324600" y="4343400"/>
            <a:ext cx="2076422" cy="1561931"/>
          </a:xfrm>
          <a:prstGeom prst="rect">
            <a:avLst/>
          </a:prstGeom>
          <a:ln>
            <a:noFill/>
          </a:ln>
          <a:effectLst>
            <a:softEdge rad="112500"/>
          </a:effec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33093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Effective inquiry teaching will…</a:t>
            </a:r>
            <a:endParaRPr lang="en-US" b="1" dirty="0"/>
          </a:p>
        </p:txBody>
      </p:sp>
      <p:sp>
        <p:nvSpPr>
          <p:cNvPr id="3" name="Content Placeholder 2"/>
          <p:cNvSpPr>
            <a:spLocks noGrp="1"/>
          </p:cNvSpPr>
          <p:nvPr>
            <p:ph idx="1"/>
          </p:nvPr>
        </p:nvSpPr>
        <p:spPr/>
        <p:txBody>
          <a:bodyPr/>
          <a:lstStyle/>
          <a:p>
            <a:pPr marL="514350" indent="-514350" algn="l">
              <a:buClrTx/>
              <a:buFont typeface="Arial"/>
              <a:buChar char="•"/>
            </a:pPr>
            <a:r>
              <a:rPr lang="en-US" b="0" dirty="0" smtClean="0"/>
              <a:t>include classroom climate setting to prevent and overcome resistance to learning</a:t>
            </a:r>
          </a:p>
          <a:p>
            <a:pPr marL="971550" lvl="1" indent="-514350">
              <a:buClrTx/>
              <a:buFont typeface="Arial"/>
              <a:buChar char="•"/>
            </a:pPr>
            <a:r>
              <a:rPr lang="en-US" b="0" dirty="0" smtClean="0"/>
              <a:t>students and parents</a:t>
            </a:r>
          </a:p>
          <a:p>
            <a:pPr marL="971550" lvl="1" indent="-514350">
              <a:buClrTx/>
              <a:buFont typeface="Arial"/>
              <a:buChar char="•"/>
            </a:pPr>
            <a:r>
              <a:rPr lang="en-US" b="0" dirty="0" smtClean="0"/>
              <a:t>peers and administrators</a:t>
            </a:r>
            <a:endParaRPr lang="en-US" dirty="0" smtClean="0"/>
          </a:p>
          <a:p>
            <a:pPr marL="514350" indent="-514350" algn="l">
              <a:buClrTx/>
              <a:buFont typeface="Arial"/>
              <a:buChar char="•"/>
            </a:pPr>
            <a:r>
              <a:rPr lang="en-US" b="0" dirty="0" smtClean="0"/>
              <a:t>reduce classroom management problems</a:t>
            </a:r>
          </a:p>
          <a:p>
            <a:pPr marL="514350" indent="-514350" algn="l">
              <a:buClrTx/>
              <a:buFont typeface="Arial"/>
              <a:buChar char="•"/>
            </a:pPr>
            <a:r>
              <a:rPr lang="en-US" b="0" dirty="0" smtClean="0"/>
              <a:t>engage the unengaged and interest the uninterested</a:t>
            </a:r>
          </a:p>
          <a:p>
            <a:pPr marL="514350" indent="-514350" algn="l">
              <a:buClrTx/>
              <a:buFont typeface="Arial"/>
              <a:buChar char="•"/>
            </a:pPr>
            <a:r>
              <a:rPr lang="en-US" b="0" dirty="0" smtClean="0"/>
              <a:t>help students understand the nature of science</a:t>
            </a:r>
          </a:p>
          <a:p>
            <a:pPr marL="514350" indent="-514350" algn="l">
              <a:buClrTx/>
              <a:buFont typeface="Arial"/>
              <a:buChar char="•"/>
            </a:pPr>
            <a:endParaRPr lang="en-US" b="0" dirty="0" smtClean="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10/22/11 7:53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18</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0"/>
            <a:ext cx="7162800" cy="1143000"/>
          </a:xfrm>
        </p:spPr>
        <p:txBody>
          <a:bodyPr/>
          <a:lstStyle/>
          <a:p>
            <a:pPr algn="ctr"/>
            <a:r>
              <a:rPr lang="en-US" dirty="0" smtClean="0">
                <a:hlinkClick r:id="rId2"/>
              </a:rPr>
              <a:t>Physics </a:t>
            </a:r>
            <a:r>
              <a:rPr lang="en-US" dirty="0">
                <a:hlinkClick r:id="rId2"/>
              </a:rPr>
              <a:t>Teacher Education Program Web Site</a:t>
            </a:r>
            <a:r>
              <a:rPr lang="en-US" dirty="0"/>
              <a:t/>
            </a:r>
            <a:br>
              <a:rPr lang="en-US" dirty="0"/>
            </a:br>
            <a:r>
              <a:rPr lang="en-US" dirty="0" smtClean="0"/>
              <a:t/>
            </a:r>
            <a:br>
              <a:rPr lang="en-US" dirty="0" smtClean="0"/>
            </a:br>
            <a:r>
              <a:rPr lang="en-US" b="0" i="1" dirty="0">
                <a:solidFill>
                  <a:srgbClr val="000000"/>
                </a:solidFill>
                <a:hlinkClick r:id="rId3"/>
              </a:rPr>
              <a:t>Journal of Physics Teacher Education </a:t>
            </a:r>
            <a:r>
              <a:rPr lang="en-US" b="0" i="1" dirty="0" smtClean="0">
                <a:solidFill>
                  <a:srgbClr val="000000"/>
                </a:solidFill>
                <a:hlinkClick r:id="rId3"/>
              </a:rPr>
              <a:t>Online</a:t>
            </a:r>
            <a:endParaRPr lang="en-US" dirty="0"/>
          </a:p>
        </p:txBody>
      </p:sp>
      <p:pic>
        <p:nvPicPr>
          <p:cNvPr id="11" name="Picture Placeholder 10" descr="PTEPMAIN.jpg"/>
          <p:cNvPicPr>
            <a:picLocks noGrp="1" noChangeAspect="1"/>
          </p:cNvPicPr>
          <p:nvPr>
            <p:ph type="pic" idx="1"/>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818" t="-8945" r="-5482" b="-8534"/>
          <a:stretch/>
        </p:blipFill>
        <p:spPr>
          <a:xfrm>
            <a:off x="1371600" y="1066800"/>
            <a:ext cx="6599043" cy="2489862"/>
          </a:xfrm>
        </p:spPr>
      </p:pic>
      <p:sp>
        <p:nvSpPr>
          <p:cNvPr id="4" name="Date Placeholder 3"/>
          <p:cNvSpPr>
            <a:spLocks noGrp="1"/>
          </p:cNvSpPr>
          <p:nvPr>
            <p:ph type="dt" sz="half" idx="10"/>
          </p:nvPr>
        </p:nvSpPr>
        <p:spPr/>
        <p:txBody>
          <a:bodyPr/>
          <a:lstStyle/>
          <a:p>
            <a:pPr>
              <a:defRPr/>
            </a:pPr>
            <a:fld id="{BA370923-E90C-594F-8A91-DB00CD0129BF}" type="datetime9">
              <a:rPr lang="en-US" smtClean="0"/>
              <a:pPr>
                <a:defRPr/>
              </a:pPr>
              <a:t>10/22/11 7:53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329149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b="1" dirty="0" smtClean="0"/>
              <a:t>A Bridge to Inquiry</a:t>
            </a:r>
            <a:endParaRPr lang="en-US" b="1" dirty="0"/>
          </a:p>
        </p:txBody>
      </p:sp>
      <p:sp>
        <p:nvSpPr>
          <p:cNvPr id="3" name="Content Placeholder 2"/>
          <p:cNvSpPr>
            <a:spLocks noGrp="1"/>
          </p:cNvSpPr>
          <p:nvPr>
            <p:ph idx="1"/>
          </p:nvPr>
        </p:nvSpPr>
        <p:spPr/>
        <p:txBody>
          <a:bodyPr/>
          <a:lstStyle/>
          <a:p>
            <a:pPr marL="514350" indent="-514350" algn="l">
              <a:buClrTx/>
              <a:buFont typeface="Arial"/>
              <a:buChar char="•"/>
            </a:pPr>
            <a:r>
              <a:rPr lang="en-US" b="0" dirty="0" smtClean="0"/>
              <a:t>Modeling Method of Instruction:</a:t>
            </a:r>
          </a:p>
          <a:p>
            <a:pPr marL="971550" lvl="1" indent="-514350">
              <a:buClrTx/>
              <a:buFont typeface="Arial"/>
              <a:buChar char="•"/>
            </a:pPr>
            <a:r>
              <a:rPr lang="en-US" b="0" dirty="0" smtClean="0"/>
              <a:t>consistent with Levels of Inquiry approach to science teaching</a:t>
            </a:r>
          </a:p>
          <a:p>
            <a:pPr marL="971550" lvl="1" indent="-514350">
              <a:buClrTx/>
              <a:buFont typeface="Arial"/>
              <a:buChar char="•"/>
            </a:pPr>
            <a:r>
              <a:rPr lang="en-US" b="0" dirty="0" smtClean="0"/>
              <a:t>but does not address entire inquiry spectrum</a:t>
            </a:r>
          </a:p>
          <a:p>
            <a:pPr marL="514350" indent="-514350" algn="l">
              <a:buClrTx/>
              <a:buFont typeface="Arial"/>
              <a:buChar char="•"/>
            </a:pPr>
            <a:r>
              <a:rPr lang="en-US" b="0" dirty="0" smtClean="0"/>
              <a:t>An excellent free resource for teachers</a:t>
            </a:r>
          </a:p>
          <a:p>
            <a:pPr marL="514350" indent="-514350" algn="l">
              <a:buClrTx/>
              <a:buFont typeface="Arial"/>
              <a:buChar char="•"/>
            </a:pPr>
            <a:r>
              <a:rPr lang="en-US" b="0" dirty="0" smtClean="0"/>
              <a:t>Curriculum available </a:t>
            </a:r>
            <a:r>
              <a:rPr lang="en-US" b="0" dirty="0" smtClean="0">
                <a:hlinkClick r:id="rId2"/>
              </a:rPr>
              <a:t>http://modeling.asu.edu</a:t>
            </a:r>
            <a:endParaRPr lang="en-US" b="0" dirty="0" smtClean="0"/>
          </a:p>
          <a:p>
            <a:pPr marL="514350" indent="-514350" algn="l">
              <a:buClrTx/>
              <a:buFont typeface="Arial"/>
              <a:buChar char="•"/>
            </a:pPr>
            <a:r>
              <a:rPr lang="en-US" b="0" dirty="0" smtClean="0"/>
              <a:t>A 3-week Modeling </a:t>
            </a:r>
            <a:r>
              <a:rPr lang="en-US" b="0" smtClean="0"/>
              <a:t>workshop available </a:t>
            </a:r>
          </a:p>
          <a:p>
            <a:pPr marL="514350" indent="-514350" algn="l">
              <a:buClrTx/>
              <a:buFont typeface="Arial"/>
              <a:buChar char="•"/>
            </a:pPr>
            <a:r>
              <a:rPr lang="en-US" b="0" dirty="0" smtClean="0"/>
              <a:t>Area expert Dr. </a:t>
            </a:r>
            <a:r>
              <a:rPr lang="en-US" b="0" dirty="0" err="1" smtClean="0"/>
              <a:t>Jaafar</a:t>
            </a:r>
            <a:r>
              <a:rPr lang="en-US" b="0" dirty="0" smtClean="0"/>
              <a:t> </a:t>
            </a:r>
            <a:r>
              <a:rPr lang="en-US" b="0" dirty="0" err="1" smtClean="0"/>
              <a:t>Jantan</a:t>
            </a:r>
            <a:r>
              <a:rPr lang="en-US" b="0" dirty="0" smtClean="0"/>
              <a:t> (Malaysia)  </a:t>
            </a:r>
            <a:endParaRPr lang="en-US" b="0"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10/22/11 7:53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19</a:t>
            </a:fld>
            <a:endParaRPr lang="en-US"/>
          </a:p>
        </p:txBody>
      </p:sp>
      <p:pic>
        <p:nvPicPr>
          <p:cNvPr id="6" name="Picture 5" descr="mi.gif"/>
          <p:cNvPicPr>
            <a:picLocks noChangeAspect="1"/>
          </p:cNvPicPr>
          <p:nvPr/>
        </p:nvPicPr>
        <p:blipFill>
          <a:blip r:embed="rId3"/>
          <a:stretch>
            <a:fillRect/>
          </a:stretch>
        </p:blipFill>
        <p:spPr>
          <a:xfrm>
            <a:off x="6705600" y="1371600"/>
            <a:ext cx="1473200" cy="7239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b="1" dirty="0" smtClean="0"/>
              <a:t>Learning sequence example: Buoyancy</a:t>
            </a:r>
            <a:r>
              <a:rPr lang="en-US" b="1" i="1" dirty="0" smtClean="0"/>
              <a:t> </a:t>
            </a:r>
            <a:endParaRPr lang="en-US" b="1" i="1" dirty="0"/>
          </a:p>
        </p:txBody>
      </p:sp>
      <p:graphicFrame>
        <p:nvGraphicFramePr>
          <p:cNvPr id="6" name="Content Placeholder 5"/>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58120421"/>
              </p:ext>
            </p:extLst>
          </p:nvPr>
        </p:nvGraphicFramePr>
        <p:xfrm>
          <a:off x="685800" y="1600200"/>
          <a:ext cx="7772400" cy="4211320"/>
        </p:xfrm>
        <a:graphic>
          <a:graphicData uri="http://schemas.openxmlformats.org/drawingml/2006/table">
            <a:tbl>
              <a:tblPr firstRow="1" bandRow="1">
                <a:tableStyleId>{72833802-FEF1-4C79-8D5D-14CF1EAF98D9}</a:tableStyleId>
              </a:tblPr>
              <a:tblGrid>
                <a:gridCol w="2895600"/>
                <a:gridCol w="4876800"/>
              </a:tblGrid>
              <a:tr h="370840">
                <a:tc>
                  <a:txBody>
                    <a:bodyPr/>
                    <a:lstStyle/>
                    <a:p>
                      <a:pPr algn="ctr"/>
                      <a:r>
                        <a:rPr lang="en-US" dirty="0" smtClean="0"/>
                        <a:t>Buoyancy</a:t>
                      </a:r>
                      <a:endParaRPr lang="en-US" dirty="0"/>
                    </a:p>
                  </a:txBody>
                  <a:tcPr/>
                </a:tc>
                <a:tc>
                  <a:txBody>
                    <a:bodyPr/>
                    <a:lstStyle/>
                    <a:p>
                      <a:pPr algn="ctr"/>
                      <a:r>
                        <a:rPr lang="en-US" dirty="0" smtClean="0"/>
                        <a:t>Pedagogical</a:t>
                      </a:r>
                      <a:r>
                        <a:rPr lang="en-US" baseline="0" dirty="0" smtClean="0"/>
                        <a:t> Practice – Sinking Objects</a:t>
                      </a:r>
                      <a:endParaRPr lang="en-US" dirty="0"/>
                    </a:p>
                  </a:txBody>
                  <a:tcPr/>
                </a:tc>
              </a:tr>
              <a:tr h="370840">
                <a:tc>
                  <a:txBody>
                    <a:bodyPr/>
                    <a:lstStyle/>
                    <a:p>
                      <a:pPr algn="ctr"/>
                      <a:r>
                        <a:rPr lang="en-US" dirty="0" smtClean="0">
                          <a:solidFill>
                            <a:srgbClr val="FFFFFF"/>
                          </a:solidFill>
                        </a:rPr>
                        <a:t>Discovery</a:t>
                      </a:r>
                      <a:r>
                        <a:rPr lang="en-US" baseline="0" dirty="0" smtClean="0">
                          <a:solidFill>
                            <a:srgbClr val="FFFFFF"/>
                          </a:solidFill>
                        </a:rPr>
                        <a:t> </a:t>
                      </a:r>
                    </a:p>
                    <a:p>
                      <a:pPr algn="ctr"/>
                      <a:r>
                        <a:rPr lang="en-US" baseline="0" dirty="0" smtClean="0">
                          <a:solidFill>
                            <a:srgbClr val="FFFFFF"/>
                          </a:solidFill>
                        </a:rPr>
                        <a:t>Learning</a:t>
                      </a:r>
                      <a:endParaRPr lang="en-US" dirty="0">
                        <a:solidFill>
                          <a:srgbClr val="FFFFFF"/>
                        </a:solidFill>
                      </a:endParaRPr>
                    </a:p>
                  </a:txBody>
                  <a:tcPr>
                    <a:solidFill>
                      <a:srgbClr val="FF0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Students reflect on mental</a:t>
                      </a:r>
                      <a:r>
                        <a:rPr lang="en-US" sz="1800" kern="1200" baseline="0" dirty="0" smtClean="0">
                          <a:effectLst/>
                        </a:rPr>
                        <a:t> models, </a:t>
                      </a:r>
                      <a:r>
                        <a:rPr lang="en-US" sz="1800" kern="1200" dirty="0" smtClean="0">
                          <a:effectLst/>
                        </a:rPr>
                        <a:t>experience floating and sinking, as well</a:t>
                      </a:r>
                      <a:r>
                        <a:rPr lang="en-US" sz="1800" kern="1200" baseline="0" dirty="0" smtClean="0">
                          <a:effectLst/>
                        </a:rPr>
                        <a:t> as </a:t>
                      </a:r>
                      <a:r>
                        <a:rPr lang="en-US" sz="1800" kern="1200" dirty="0" smtClean="0">
                          <a:effectLst/>
                        </a:rPr>
                        <a:t>buoyant force.</a:t>
                      </a:r>
                      <a:endParaRPr lang="en-US" dirty="0" smtClean="0"/>
                    </a:p>
                  </a:txBody>
                  <a:tcPr/>
                </a:tc>
              </a:tr>
              <a:tr h="370840">
                <a:tc>
                  <a:txBody>
                    <a:bodyPr/>
                    <a:lstStyle/>
                    <a:p>
                      <a:pPr algn="ctr"/>
                      <a:r>
                        <a:rPr lang="en-US" dirty="0" smtClean="0">
                          <a:solidFill>
                            <a:srgbClr val="FFFFFF"/>
                          </a:solidFill>
                        </a:rPr>
                        <a:t>Interactive </a:t>
                      </a:r>
                    </a:p>
                    <a:p>
                      <a:pPr algn="ctr"/>
                      <a:r>
                        <a:rPr lang="en-US" dirty="0" smtClean="0">
                          <a:solidFill>
                            <a:srgbClr val="FFFFFF"/>
                          </a:solidFill>
                        </a:rPr>
                        <a:t>Demonstrations</a:t>
                      </a:r>
                      <a:endParaRPr lang="en-US" dirty="0">
                        <a:solidFill>
                          <a:srgbClr val="FFFFFF"/>
                        </a:solidFill>
                      </a:endParaRPr>
                    </a:p>
                  </a:txBody>
                  <a:tcPr>
                    <a:solidFill>
                      <a:srgbClr val="FF66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Students</a:t>
                      </a:r>
                      <a:r>
                        <a:rPr lang="en-US" sz="1800" kern="1200" baseline="0" dirty="0" smtClean="0">
                          <a:effectLst/>
                        </a:rPr>
                        <a:t> develop a relationship between weight in air, in water, and the buoyant force.</a:t>
                      </a:r>
                      <a:endParaRPr lang="en-US" dirty="0" smtClean="0"/>
                    </a:p>
                  </a:txBody>
                  <a:tcPr/>
                </a:tc>
              </a:tr>
              <a:tr h="370840">
                <a:tc>
                  <a:txBody>
                    <a:bodyPr/>
                    <a:lstStyle/>
                    <a:p>
                      <a:pPr algn="ct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8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Lessons</a:t>
                      </a:r>
                      <a:endParaRPr lang="en-US" sz="1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solidFill>
                      <a:srgbClr val="FFFF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Students identify factors that might influence buoyant</a:t>
                      </a:r>
                      <a:r>
                        <a:rPr lang="en-US" sz="1800" kern="1200" baseline="0" dirty="0" smtClean="0">
                          <a:effectLst/>
                        </a:rPr>
                        <a:t> force and conduct simple tests. </a:t>
                      </a:r>
                      <a:endParaRPr lang="en-US" dirty="0" smtClean="0"/>
                    </a:p>
                  </a:txBody>
                  <a:tcPr/>
                </a:tc>
              </a:tr>
              <a:tr h="370840">
                <a:tc>
                  <a:txBody>
                    <a:bodyPr/>
                    <a:lstStyle/>
                    <a:p>
                      <a:pPr algn="ctr"/>
                      <a:r>
                        <a:rPr lang="en-US" dirty="0" smtClean="0">
                          <a:solidFill>
                            <a:srgbClr val="FFFFFF"/>
                          </a:solidFill>
                        </a:rPr>
                        <a:t>Inquiry </a:t>
                      </a:r>
                    </a:p>
                    <a:p>
                      <a:pPr algn="ctr"/>
                      <a:r>
                        <a:rPr lang="en-US" dirty="0" smtClean="0">
                          <a:solidFill>
                            <a:srgbClr val="FFFFFF"/>
                          </a:solidFill>
                        </a:rPr>
                        <a:t>Labs</a:t>
                      </a:r>
                      <a:endParaRPr lang="en-US" dirty="0">
                        <a:solidFill>
                          <a:srgbClr val="FFFFFF"/>
                        </a:solidFill>
                      </a:endParaRPr>
                    </a:p>
                  </a:txBody>
                  <a:tcPr>
                    <a:solidFill>
                      <a:srgbClr val="008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Students establish empirical law for volume of immersed object and density</a:t>
                      </a:r>
                      <a:r>
                        <a:rPr lang="en-US" sz="1800" kern="1200" baseline="0" dirty="0" smtClean="0">
                          <a:effectLst/>
                        </a:rPr>
                        <a:t> of liquid, </a:t>
                      </a:r>
                      <a:r>
                        <a:rPr lang="en-US" sz="1800" i="1" kern="1200" baseline="0" dirty="0" smtClean="0">
                          <a:effectLst/>
                        </a:rPr>
                        <a:t>F=</a:t>
                      </a:r>
                      <a:r>
                        <a:rPr lang="en-US" sz="1800" i="1" kern="1200" baseline="0" dirty="0" err="1" smtClean="0">
                          <a:effectLst/>
                          <a:latin typeface="Symbol" charset="2"/>
                          <a:cs typeface="Symbol" charset="2"/>
                        </a:rPr>
                        <a:t>r</a:t>
                      </a:r>
                      <a:r>
                        <a:rPr lang="en-US" sz="1800" i="1" kern="1200" baseline="0" dirty="0" err="1" smtClean="0">
                          <a:effectLst/>
                        </a:rPr>
                        <a:t>Vg</a:t>
                      </a:r>
                      <a:r>
                        <a:rPr lang="en-US" sz="1800" i="1" kern="1200" baseline="0" dirty="0" smtClean="0">
                          <a:effectLst/>
                        </a:rPr>
                        <a:t>.</a:t>
                      </a:r>
                      <a:r>
                        <a:rPr lang="en-US" sz="1800" i="1" kern="1200" dirty="0" smtClean="0">
                          <a:effectLst/>
                        </a:rPr>
                        <a:t> </a:t>
                      </a:r>
                      <a:endParaRPr lang="en-US" i="1" dirty="0" smtClean="0"/>
                    </a:p>
                  </a:txBody>
                  <a:tcPr/>
                </a:tc>
              </a:tr>
              <a:tr h="370840">
                <a:tc>
                  <a:txBody>
                    <a:bodyPr/>
                    <a:lstStyle/>
                    <a:p>
                      <a:pPr algn="ctr"/>
                      <a:r>
                        <a:rPr lang="en-US" dirty="0" smtClean="0">
                          <a:solidFill>
                            <a:srgbClr val="FFFFFF"/>
                          </a:solidFill>
                        </a:rPr>
                        <a:t>Real-world</a:t>
                      </a:r>
                      <a:r>
                        <a:rPr lang="en-US" baseline="0" dirty="0" smtClean="0">
                          <a:solidFill>
                            <a:srgbClr val="FFFFFF"/>
                          </a:solidFill>
                        </a:rPr>
                        <a:t> </a:t>
                      </a:r>
                    </a:p>
                    <a:p>
                      <a:pPr algn="ctr"/>
                      <a:r>
                        <a:rPr lang="en-US" dirty="0" smtClean="0">
                          <a:solidFill>
                            <a:srgbClr val="FFFFFF"/>
                          </a:solidFill>
                        </a:rPr>
                        <a:t>Applications</a:t>
                      </a:r>
                      <a:endParaRPr lang="en-US" dirty="0">
                        <a:solidFill>
                          <a:srgbClr val="FFFFFF"/>
                        </a:solidFill>
                      </a:endParaRPr>
                    </a:p>
                  </a:txBody>
                  <a:tcPr>
                    <a:solidFill>
                      <a:srgbClr val="0000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a:t>
                      </a:r>
                      <a:r>
                        <a:rPr lang="en-US" baseline="0" dirty="0" smtClean="0"/>
                        <a:t> apply new knowledge to authentic situations individually or in small groups.</a:t>
                      </a:r>
                      <a:endParaRPr lang="en-US" dirty="0" smtClean="0"/>
                    </a:p>
                  </a:txBody>
                  <a:tcPr/>
                </a:tc>
              </a:tr>
              <a:tr h="370840">
                <a:tc>
                  <a:txBody>
                    <a:bodyPr/>
                    <a:lstStyle/>
                    <a:p>
                      <a:pPr algn="ctr"/>
                      <a:r>
                        <a:rPr lang="en-US" dirty="0" smtClean="0">
                          <a:solidFill>
                            <a:srgbClr val="FFFFFF"/>
                          </a:solidFill>
                        </a:rPr>
                        <a:t>Hypothetical </a:t>
                      </a:r>
                    </a:p>
                    <a:p>
                      <a:pPr algn="ctr"/>
                      <a:r>
                        <a:rPr lang="en-US" dirty="0" smtClean="0">
                          <a:solidFill>
                            <a:srgbClr val="FFFFFF"/>
                          </a:solidFill>
                        </a:rPr>
                        <a:t>Explanations</a:t>
                      </a:r>
                      <a:endParaRPr lang="en-US" dirty="0">
                        <a:solidFill>
                          <a:srgbClr val="FFFFFF"/>
                        </a:solidFill>
                      </a:endParaRPr>
                    </a:p>
                  </a:txBody>
                  <a:tcPr>
                    <a:solidFill>
                      <a:srgbClr val="66006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effectLst/>
                        </a:rPr>
                        <a:t>Students generate explanations for pressure at</a:t>
                      </a:r>
                      <a:r>
                        <a:rPr lang="en-US" sz="1800" kern="1200" baseline="0" dirty="0" smtClean="0">
                          <a:effectLst/>
                        </a:rPr>
                        <a:t> depth, </a:t>
                      </a:r>
                      <a:r>
                        <a:rPr lang="en-US" sz="1800" i="1" kern="1200" baseline="0" dirty="0" smtClean="0">
                          <a:effectLst/>
                        </a:rPr>
                        <a:t>P=</a:t>
                      </a:r>
                      <a:r>
                        <a:rPr lang="en-US" sz="1800" i="1" kern="1200" baseline="0" dirty="0" err="1" smtClean="0">
                          <a:effectLst/>
                          <a:latin typeface="Symbol" charset="2"/>
                          <a:cs typeface="Symbol" charset="2"/>
                        </a:rPr>
                        <a:t>r</a:t>
                      </a:r>
                      <a:r>
                        <a:rPr lang="en-US" sz="1800" i="1" kern="1200" baseline="0" dirty="0" err="1" smtClean="0">
                          <a:effectLst/>
                        </a:rPr>
                        <a:t>gh</a:t>
                      </a:r>
                      <a:r>
                        <a:rPr lang="en-US" sz="1800" i="1" kern="1200" baseline="0" dirty="0" smtClean="0">
                          <a:effectLst/>
                        </a:rPr>
                        <a:t>,</a:t>
                      </a:r>
                      <a:r>
                        <a:rPr lang="en-US" sz="1800" kern="1200" baseline="0" dirty="0" smtClean="0">
                          <a:effectLst/>
                        </a:rPr>
                        <a:t> and </a:t>
                      </a:r>
                      <a:r>
                        <a:rPr lang="en-US" sz="1800" i="1" kern="1200" dirty="0" smtClean="0">
                          <a:effectLst/>
                        </a:rPr>
                        <a:t>source</a:t>
                      </a:r>
                      <a:r>
                        <a:rPr lang="en-US" sz="1800" kern="1200" dirty="0" smtClean="0">
                          <a:effectLst/>
                        </a:rPr>
                        <a:t> of buoyant force.</a:t>
                      </a:r>
                      <a:endParaRPr lang="en-US" dirty="0" smtClean="0"/>
                    </a:p>
                  </a:txBody>
                  <a:tcPr/>
                </a:tc>
              </a:tr>
            </a:tbl>
          </a:graphicData>
        </a:graphic>
      </p:graphicFrame>
      <p:sp>
        <p:nvSpPr>
          <p:cNvPr id="4" name="Date Placeholder 3"/>
          <p:cNvSpPr>
            <a:spLocks noGrp="1"/>
          </p:cNvSpPr>
          <p:nvPr>
            <p:ph type="dt" sz="half" idx="10"/>
          </p:nvPr>
        </p:nvSpPr>
        <p:spPr/>
        <p:txBody>
          <a:bodyPr/>
          <a:lstStyle/>
          <a:p>
            <a:pPr>
              <a:defRPr/>
            </a:pPr>
            <a:fld id="{C869485C-C3A6-F144-BE4E-62343CFF3D70}" type="datetime9">
              <a:rPr lang="en-US" smtClean="0"/>
              <a:pPr>
                <a:defRPr/>
              </a:pPr>
              <a:t>10/22/11 7:53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20</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504986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Levels of Inquiry Model Application</a:t>
            </a:r>
            <a:endParaRPr lang="en-US" b="1" dirty="0"/>
          </a:p>
        </p:txBody>
      </p:sp>
      <p:sp>
        <p:nvSpPr>
          <p:cNvPr id="3" name="Content Placeholder 2"/>
          <p:cNvSpPr>
            <a:spLocks noGrp="1"/>
          </p:cNvSpPr>
          <p:nvPr>
            <p:ph idx="1"/>
          </p:nvPr>
        </p:nvSpPr>
        <p:spPr/>
        <p:txBody>
          <a:bodyPr/>
          <a:lstStyle/>
          <a:p>
            <a:endParaRPr lang="en-US" dirty="0" smtClean="0"/>
          </a:p>
          <a:p>
            <a:endParaRPr lang="en-US" sz="1800" dirty="0" smtClean="0"/>
          </a:p>
          <a:p>
            <a:r>
              <a:rPr lang="en-US" dirty="0" smtClean="0"/>
              <a:t>Curriculum Planning</a:t>
            </a:r>
          </a:p>
          <a:p>
            <a:pPr algn="l"/>
            <a:r>
              <a:rPr lang="en-US" sz="2000" b="0" dirty="0" smtClean="0"/>
              <a:t>Teach the subject matter that you can best teach using inquiry-oriented approaches.</a:t>
            </a:r>
          </a:p>
          <a:p>
            <a:endParaRPr lang="en-US" sz="800" dirty="0" smtClean="0"/>
          </a:p>
          <a:p>
            <a:r>
              <a:rPr lang="en-US" dirty="0" smtClean="0"/>
              <a:t>Instructional Development</a:t>
            </a:r>
          </a:p>
          <a:p>
            <a:pPr algn="l"/>
            <a:r>
              <a:rPr lang="en-US" sz="2000" b="0" dirty="0" smtClean="0"/>
              <a:t>Prepare learning sequences that incorporate all levels of inquiry to the greatest extent possible.</a:t>
            </a:r>
          </a:p>
          <a:p>
            <a:pPr algn="l"/>
            <a:endParaRPr lang="en-US" sz="800" b="0" dirty="0" smtClean="0"/>
          </a:p>
          <a:p>
            <a:r>
              <a:rPr lang="en-US" sz="2000" b="0" dirty="0"/>
              <a:t> </a:t>
            </a:r>
            <a:r>
              <a:rPr lang="en-US" dirty="0" smtClean="0"/>
              <a:t>Research Opportunities</a:t>
            </a:r>
            <a:endParaRPr lang="en-US"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10/22/11 8:02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21</a:t>
            </a:fld>
            <a:endParaRPr lang="en-US"/>
          </a:p>
        </p:txBody>
      </p:sp>
      <p:graphicFrame>
        <p:nvGraphicFramePr>
          <p:cNvPr id="6" name="Content Placeholder 7"/>
          <p:cNvGraphicFramePr>
            <a:graphicFrameLocks/>
          </p:cNvGraphicFramePr>
          <p:nvPr>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15394681"/>
              </p:ext>
            </p:extLst>
          </p:nvPr>
        </p:nvGraphicFramePr>
        <p:xfrm>
          <a:off x="685800" y="1600200"/>
          <a:ext cx="7772400" cy="457200"/>
        </p:xfrm>
        <a:graphic>
          <a:graphicData uri="http://schemas.openxmlformats.org/drawingml/2006/table">
            <a:tbl>
              <a:tblPr firstRow="1" bandRow="1">
                <a:tableStyleId>{5C22544A-7EE6-4342-B048-85BDC9FD1C3A}</a:tableStyleId>
              </a:tblPr>
              <a:tblGrid>
                <a:gridCol w="1143000"/>
                <a:gridCol w="1447800"/>
                <a:gridCol w="1295400"/>
                <a:gridCol w="1295400"/>
                <a:gridCol w="1295400"/>
                <a:gridCol w="1295400"/>
              </a:tblGrid>
              <a:tr h="370840">
                <a:tc>
                  <a:txBody>
                    <a:bodyPr/>
                    <a:lstStyle/>
                    <a:p>
                      <a:pPr algn="ctr"/>
                      <a:r>
                        <a:rPr lang="en-US" sz="1200" dirty="0" smtClean="0"/>
                        <a:t>Discovery Learning</a:t>
                      </a:r>
                      <a:endParaRPr lang="en-US" sz="1200"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0000"/>
                    </a:solidFill>
                  </a:tcPr>
                </a:tc>
                <a:tc>
                  <a:txBody>
                    <a:bodyPr/>
                    <a:lstStyle/>
                    <a:p>
                      <a:pPr algn="ctr"/>
                      <a:r>
                        <a:rPr lang="en-US" sz="1200" dirty="0" smtClean="0"/>
                        <a:t>Interactive </a:t>
                      </a:r>
                      <a:r>
                        <a:rPr lang="en-US" sz="1200" dirty="0" smtClean="0"/>
                        <a:t>Demonstration</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6600"/>
                    </a:solidFill>
                  </a:tcPr>
                </a:tc>
                <a:tc>
                  <a:txBody>
                    <a:bodyPr/>
                    <a:lstStyle/>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Inquiry </a:t>
                      </a:r>
                    </a:p>
                    <a:p>
                      <a:pPr algn="ctr"/>
                      <a:r>
                        <a:rPr 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Lesson</a:t>
                      </a:r>
                      <a:endParaRPr 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F00"/>
                    </a:solidFill>
                  </a:tcPr>
                </a:tc>
                <a:tc>
                  <a:txBody>
                    <a:bodyPr/>
                    <a:lstStyle/>
                    <a:p>
                      <a:pPr algn="ctr"/>
                      <a:r>
                        <a:rPr lang="en-US" sz="1200" dirty="0" smtClean="0"/>
                        <a:t>Inquiry</a:t>
                      </a:r>
                    </a:p>
                    <a:p>
                      <a:pPr algn="ctr"/>
                      <a:r>
                        <a:rPr lang="en-US" sz="1200" baseline="0" dirty="0" smtClean="0"/>
                        <a:t> </a:t>
                      </a:r>
                      <a:r>
                        <a:rPr lang="en-US" sz="1200" baseline="0" dirty="0" smtClean="0"/>
                        <a:t>Lab</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8000"/>
                    </a:solidFill>
                  </a:tcPr>
                </a:tc>
                <a:tc>
                  <a:txBody>
                    <a:bodyPr/>
                    <a:lstStyle/>
                    <a:p>
                      <a:pPr algn="ctr"/>
                      <a:r>
                        <a:rPr lang="en-US" sz="1200" dirty="0" smtClean="0"/>
                        <a:t>Real-world</a:t>
                      </a:r>
                    </a:p>
                    <a:p>
                      <a:pPr algn="ctr"/>
                      <a:r>
                        <a:rPr lang="en-US" sz="1200" baseline="0" dirty="0" smtClean="0"/>
                        <a:t>Application</a:t>
                      </a:r>
                      <a:endParaRPr lang="en-US" sz="1200" dirty="0"/>
                    </a:p>
                  </a:txBody>
                  <a:tcP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0000FF"/>
                    </a:solidFill>
                  </a:tcPr>
                </a:tc>
                <a:tc>
                  <a:txBody>
                    <a:bodyPr/>
                    <a:lstStyle/>
                    <a:p>
                      <a:pPr algn="ctr"/>
                      <a:r>
                        <a:rPr lang="en-US" sz="1200" dirty="0" smtClean="0"/>
                        <a:t>Hypothetical </a:t>
                      </a:r>
                      <a:r>
                        <a:rPr lang="en-US" sz="1200" dirty="0" smtClean="0"/>
                        <a:t>Explanation</a:t>
                      </a:r>
                      <a:endParaRPr lang="en-US" sz="1200"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660066"/>
                    </a:solidFill>
                  </a:tcPr>
                </a:tc>
              </a:tr>
            </a:tbl>
          </a:graphicData>
        </a:graphic>
      </p:graphicFrame>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80173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a:xfrm>
            <a:off x="685800" y="1295400"/>
            <a:ext cx="7772400" cy="4267200"/>
          </a:xfrm>
        </p:spPr>
        <p:txBody>
          <a:bodyPr/>
          <a:lstStyle/>
          <a:p>
            <a:pPr marL="285750" indent="-285750" algn="l">
              <a:buClrTx/>
              <a:buFont typeface="Arial"/>
              <a:buChar char="•"/>
            </a:pPr>
            <a:r>
              <a:rPr lang="en-US" sz="1600" b="0" dirty="0">
                <a:solidFill>
                  <a:schemeClr val="tx1"/>
                </a:solidFill>
              </a:rPr>
              <a:t>Levels of inquiry: Hierarchies of pedagogical practices and inquiry processes. </a:t>
            </a:r>
            <a:r>
              <a:rPr lang="en-US" sz="1600" b="0" i="1" dirty="0">
                <a:solidFill>
                  <a:schemeClr val="tx1"/>
                </a:solidFill>
              </a:rPr>
              <a:t>Journal of Physics Teacher Education Online, </a:t>
            </a:r>
            <a:r>
              <a:rPr lang="en-US" sz="1600" b="0" dirty="0">
                <a:solidFill>
                  <a:schemeClr val="tx1"/>
                </a:solidFill>
              </a:rPr>
              <a:t>2(3), February 2005, pp. 3-11</a:t>
            </a:r>
            <a:r>
              <a:rPr lang="en-US" sz="1600" b="0" dirty="0" smtClean="0">
                <a:solidFill>
                  <a:schemeClr val="tx1"/>
                </a:solidFill>
              </a:rPr>
              <a:t>.</a:t>
            </a:r>
            <a:endParaRPr lang="en-US" sz="1600" b="0" dirty="0">
              <a:solidFill>
                <a:schemeClr val="tx1"/>
              </a:solidFill>
            </a:endParaRPr>
          </a:p>
          <a:p>
            <a:pPr marL="285750" indent="-285750" algn="l">
              <a:buClrTx/>
              <a:buFont typeface="Arial"/>
              <a:buChar char="•"/>
            </a:pPr>
            <a:r>
              <a:rPr lang="en-US" sz="1600" b="0" dirty="0" smtClean="0"/>
              <a:t>Levels </a:t>
            </a:r>
            <a:r>
              <a:rPr lang="en-US" sz="1600" b="0" dirty="0"/>
              <a:t>of inquiry: Using inquiry spectrum learning sequences to teach science. </a:t>
            </a:r>
            <a:r>
              <a:rPr lang="en-US" sz="1600" b="0" i="1" dirty="0"/>
              <a:t>Journal of Physics Teacher Education Online, </a:t>
            </a:r>
            <a:r>
              <a:rPr lang="en-US" sz="1600" b="0" dirty="0"/>
              <a:t>5(4), Summer 2010, </a:t>
            </a:r>
            <a:r>
              <a:rPr lang="en-US" sz="1600" b="0" dirty="0" smtClean="0"/>
              <a:t>pp. </a:t>
            </a:r>
            <a:r>
              <a:rPr lang="en-US" sz="1600" b="0" dirty="0"/>
              <a:t>11-19. </a:t>
            </a:r>
            <a:endParaRPr lang="en-US" sz="1600" dirty="0" smtClean="0"/>
          </a:p>
          <a:p>
            <a:pPr marL="285750" indent="-285750" algn="l">
              <a:buClrTx/>
              <a:buFont typeface="Arial"/>
              <a:buChar char="•"/>
            </a:pPr>
            <a:r>
              <a:rPr lang="en-US" sz="1600" b="0" dirty="0" smtClean="0"/>
              <a:t>The </a:t>
            </a:r>
            <a:r>
              <a:rPr lang="en-US" sz="1600" b="0" dirty="0"/>
              <a:t>Levels of Inquiry Model of Science Teaching. </a:t>
            </a:r>
            <a:r>
              <a:rPr lang="en-US" sz="1600" b="0" i="1" dirty="0"/>
              <a:t>Journal of Physics Teacher Education Online, 6</a:t>
            </a:r>
            <a:r>
              <a:rPr lang="en-US" sz="1600" b="0" dirty="0"/>
              <a:t>(2), Summer 2011, </a:t>
            </a:r>
            <a:r>
              <a:rPr lang="en-US" sz="1600" b="0" dirty="0" smtClean="0"/>
              <a:t>pp. 9</a:t>
            </a:r>
            <a:r>
              <a:rPr lang="en-US" sz="1600" b="0" dirty="0"/>
              <a:t>-</a:t>
            </a:r>
            <a:r>
              <a:rPr lang="en-US" sz="1600" b="0" dirty="0" smtClean="0"/>
              <a:t>16.</a:t>
            </a:r>
          </a:p>
          <a:p>
            <a:pPr marL="285750" indent="-285750" algn="l">
              <a:buClrTx/>
              <a:buFont typeface="Arial"/>
              <a:buChar char="•"/>
            </a:pPr>
            <a:r>
              <a:rPr lang="en-US" sz="1600" b="0" dirty="0" smtClean="0">
                <a:solidFill>
                  <a:schemeClr val="tx1"/>
                </a:solidFill>
              </a:rPr>
              <a:t>Sample </a:t>
            </a:r>
            <a:r>
              <a:rPr lang="en-US" sz="1600" b="0" dirty="0">
                <a:solidFill>
                  <a:schemeClr val="tx1"/>
                </a:solidFill>
              </a:rPr>
              <a:t>learning sequences based on the Levels of Inquiry Model of Science Teaching including </a:t>
            </a:r>
            <a:r>
              <a:rPr lang="en-US" sz="1600" b="0" dirty="0" smtClean="0"/>
              <a:t>Appendix. </a:t>
            </a:r>
            <a:r>
              <a:rPr lang="en-US" sz="1600" b="0" i="1" dirty="0"/>
              <a:t>Journal of Physics Teacher Education Online, 6</a:t>
            </a:r>
            <a:r>
              <a:rPr lang="en-US" sz="1600" b="0" dirty="0"/>
              <a:t>(2), Summer 2011, </a:t>
            </a:r>
            <a:r>
              <a:rPr lang="en-US" sz="1600" b="0" dirty="0" smtClean="0"/>
              <a:t>pp. 17</a:t>
            </a:r>
            <a:r>
              <a:rPr lang="en-US" sz="1600" b="0" dirty="0"/>
              <a:t>-</a:t>
            </a:r>
            <a:r>
              <a:rPr lang="en-US" sz="1600" b="0" dirty="0" smtClean="0"/>
              <a:t>30.</a:t>
            </a:r>
          </a:p>
          <a:p>
            <a:pPr marL="285750" indent="-285750" algn="l">
              <a:buClrTx/>
              <a:buFont typeface="Arial"/>
              <a:buChar char="•"/>
            </a:pPr>
            <a:r>
              <a:rPr lang="en-US" sz="1600" b="0" dirty="0" smtClean="0"/>
              <a:t>Dealing more effectively with alternative conceptions in science. </a:t>
            </a:r>
            <a:r>
              <a:rPr lang="en-US" sz="1600" b="0" i="1" dirty="0" smtClean="0"/>
              <a:t>Journal of Physics Teacher Education Online, </a:t>
            </a:r>
            <a:r>
              <a:rPr lang="en-US" sz="1600" b="0" dirty="0" smtClean="0"/>
              <a:t>5(1), Summer, 2008, pp. 11-19.</a:t>
            </a:r>
          </a:p>
          <a:p>
            <a:pPr marL="285750" indent="-285750" algn="l">
              <a:buClrTx/>
              <a:buFont typeface="Arial"/>
              <a:buChar char="•"/>
            </a:pPr>
            <a:r>
              <a:rPr lang="en-US" sz="1600" b="0" dirty="0" smtClean="0"/>
              <a:t>Whiteboarding and Socratic dialogues: Questions and answers. </a:t>
            </a:r>
            <a:r>
              <a:rPr lang="en-US" sz="1600" b="0" i="1" dirty="0"/>
              <a:t>Journal of Physics Teacher Education Online, </a:t>
            </a:r>
            <a:r>
              <a:rPr lang="en-US" sz="1600" b="0" dirty="0" smtClean="0"/>
              <a:t>3(</a:t>
            </a:r>
            <a:r>
              <a:rPr lang="en-US" sz="1600" b="0" dirty="0"/>
              <a:t>1), </a:t>
            </a:r>
            <a:r>
              <a:rPr lang="en-US" sz="1600" b="0" dirty="0" smtClean="0"/>
              <a:t>September, 2005, </a:t>
            </a:r>
            <a:r>
              <a:rPr lang="en-US" sz="1600" b="0" dirty="0"/>
              <a:t>pp. 3</a:t>
            </a:r>
            <a:r>
              <a:rPr lang="en-US" sz="1600" b="0" dirty="0" smtClean="0"/>
              <a:t>-10.</a:t>
            </a:r>
          </a:p>
          <a:p>
            <a:pPr marL="285750" indent="-285750" algn="l">
              <a:buClrTx/>
              <a:buFont typeface="Arial"/>
              <a:buChar char="•"/>
            </a:pPr>
            <a:r>
              <a:rPr lang="en-US" sz="1600" b="0" dirty="0" smtClean="0"/>
              <a:t>Minimizing resistance to inquiry: The importance of climate setting. </a:t>
            </a:r>
            <a:r>
              <a:rPr lang="en-US" sz="1600" b="0" i="1" dirty="0" smtClean="0"/>
              <a:t>Journal of Physics Teacher Education Online, </a:t>
            </a:r>
            <a:r>
              <a:rPr lang="en-US" sz="1600" b="0" dirty="0" smtClean="0"/>
              <a:t>3(2), December 2005, pp. 10-15. </a:t>
            </a:r>
          </a:p>
          <a:p>
            <a:endParaRPr lang="en-US" sz="800" dirty="0" smtClean="0"/>
          </a:p>
          <a:p>
            <a:r>
              <a:rPr lang="en-US" sz="1600" dirty="0" smtClean="0">
                <a:hlinkClick r:id="rId2"/>
              </a:rPr>
              <a:t>http</a:t>
            </a:r>
            <a:r>
              <a:rPr lang="en-US" sz="1600" dirty="0">
                <a:hlinkClick r:id="rId2"/>
              </a:rPr>
              <a:t>://www.phy.ilstu.edu/pte/publications</a:t>
            </a:r>
            <a:r>
              <a:rPr lang="en-US" sz="1600" dirty="0" smtClean="0">
                <a:hlinkClick r:id="rId2"/>
              </a:rPr>
              <a:t>/</a:t>
            </a:r>
            <a:r>
              <a:rPr lang="en-US" sz="1600" dirty="0" smtClean="0"/>
              <a:t> </a:t>
            </a:r>
            <a:endParaRPr lang="en-US" dirty="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10/22/11 8:02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22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6641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84238"/>
          </a:xfrm>
        </p:spPr>
        <p:txBody>
          <a:bodyPr/>
          <a:lstStyle/>
          <a:p>
            <a:r>
              <a:rPr lang="en-US" b="1" dirty="0" smtClean="0"/>
              <a:t>Science teaching: Historical background</a:t>
            </a:r>
            <a:endParaRPr lang="en-US" b="1" dirty="0"/>
          </a:p>
        </p:txBody>
      </p:sp>
      <p:sp>
        <p:nvSpPr>
          <p:cNvPr id="7" name="Text Placeholder 6"/>
          <p:cNvSpPr>
            <a:spLocks noGrp="1"/>
          </p:cNvSpPr>
          <p:nvPr>
            <p:ph type="body" idx="1"/>
          </p:nvPr>
        </p:nvSpPr>
        <p:spPr>
          <a:xfrm>
            <a:off x="457200" y="1535113"/>
            <a:ext cx="8229600" cy="522288"/>
          </a:xfrm>
        </p:spPr>
        <p:txBody>
          <a:bodyPr/>
          <a:lstStyle/>
          <a:p>
            <a:r>
              <a:rPr lang="en-US" sz="2000" dirty="0" smtClean="0"/>
              <a:t>There have been many influential philosophers </a:t>
            </a:r>
            <a:r>
              <a:rPr lang="en-US" sz="2000" dirty="0"/>
              <a:t>of </a:t>
            </a:r>
            <a:r>
              <a:rPr lang="en-US" sz="2000" dirty="0" smtClean="0"/>
              <a:t>education</a:t>
            </a:r>
            <a:endParaRPr lang="en-US" sz="2000" dirty="0"/>
          </a:p>
        </p:txBody>
      </p:sp>
      <p:sp>
        <p:nvSpPr>
          <p:cNvPr id="3" name="Content Placeholder 2"/>
          <p:cNvSpPr>
            <a:spLocks noGrp="1"/>
          </p:cNvSpPr>
          <p:nvPr>
            <p:ph sz="half" idx="2"/>
          </p:nvPr>
        </p:nvSpPr>
        <p:spPr>
          <a:xfrm>
            <a:off x="457200" y="2286000"/>
            <a:ext cx="4040188" cy="2133600"/>
          </a:xfrm>
        </p:spPr>
        <p:txBody>
          <a:bodyPr/>
          <a:lstStyle/>
          <a:p>
            <a:pPr marL="0" indent="0" algn="l">
              <a:buNone/>
            </a:pPr>
            <a:r>
              <a:rPr lang="en-US" sz="1800" b="0" dirty="0" smtClean="0">
                <a:solidFill>
                  <a:srgbClr val="000000"/>
                </a:solidFill>
              </a:rPr>
              <a:t>Experiential Learning (J. Dewey)</a:t>
            </a:r>
          </a:p>
          <a:p>
            <a:pPr marL="0" indent="0" algn="l">
              <a:buNone/>
            </a:pPr>
            <a:r>
              <a:rPr lang="en-US" sz="1800" b="0" dirty="0" smtClean="0">
                <a:solidFill>
                  <a:srgbClr val="000000"/>
                </a:solidFill>
              </a:rPr>
              <a:t>Cognitive </a:t>
            </a:r>
            <a:r>
              <a:rPr lang="en-US" sz="1800" b="0" dirty="0">
                <a:solidFill>
                  <a:srgbClr val="000000"/>
                </a:solidFill>
              </a:rPr>
              <a:t>Load Theory (J. </a:t>
            </a:r>
            <a:r>
              <a:rPr lang="en-US" sz="1800" b="0" dirty="0" err="1">
                <a:solidFill>
                  <a:srgbClr val="000000"/>
                </a:solidFill>
              </a:rPr>
              <a:t>Sweller</a:t>
            </a:r>
            <a:r>
              <a:rPr lang="en-US" sz="1800" b="0" dirty="0" smtClean="0">
                <a:solidFill>
                  <a:srgbClr val="000000"/>
                </a:solidFill>
              </a:rPr>
              <a:t>)</a:t>
            </a:r>
          </a:p>
          <a:p>
            <a:pPr marL="0" indent="0" algn="l">
              <a:buNone/>
            </a:pPr>
            <a:r>
              <a:rPr lang="en-US" sz="1800" b="0" dirty="0" smtClean="0">
                <a:solidFill>
                  <a:srgbClr val="000000"/>
                </a:solidFill>
              </a:rPr>
              <a:t>Conditions of Learning (R. Gagne)</a:t>
            </a:r>
          </a:p>
          <a:p>
            <a:pPr marL="0" indent="0" algn="l">
              <a:buNone/>
            </a:pPr>
            <a:r>
              <a:rPr lang="en-US" sz="1800" b="0" dirty="0" smtClean="0">
                <a:solidFill>
                  <a:srgbClr val="000000"/>
                </a:solidFill>
              </a:rPr>
              <a:t>Connectionism </a:t>
            </a:r>
            <a:r>
              <a:rPr lang="en-US" sz="1800" b="0" dirty="0">
                <a:solidFill>
                  <a:srgbClr val="000000"/>
                </a:solidFill>
              </a:rPr>
              <a:t>(E. Thorndike)</a:t>
            </a:r>
          </a:p>
          <a:p>
            <a:pPr marL="0" indent="0" algn="l">
              <a:buNone/>
            </a:pPr>
            <a:r>
              <a:rPr lang="en-US" sz="1800" b="0" dirty="0" smtClean="0"/>
              <a:t>Constructivist </a:t>
            </a:r>
            <a:r>
              <a:rPr lang="en-US" sz="1800" b="0" dirty="0"/>
              <a:t>Theory (J. Bruner</a:t>
            </a:r>
            <a:r>
              <a:rPr lang="en-US" sz="1800" b="0" dirty="0" smtClean="0"/>
              <a:t>)</a:t>
            </a:r>
          </a:p>
          <a:p>
            <a:pPr marL="0" indent="0" algn="l">
              <a:buNone/>
            </a:pPr>
            <a:r>
              <a:rPr lang="en-US" sz="1800" b="0" dirty="0"/>
              <a:t>Experiential Learning (C. Rogers)</a:t>
            </a:r>
          </a:p>
          <a:p>
            <a:pPr marL="0" indent="0" algn="l">
              <a:buNone/>
            </a:pPr>
            <a:r>
              <a:rPr lang="en-US" sz="1800" b="0" dirty="0"/>
              <a:t>Genetic Epistemology (J. Piaget</a:t>
            </a:r>
            <a:r>
              <a:rPr lang="en-US" sz="1800" b="0" dirty="0" smtClean="0"/>
              <a:t>)</a:t>
            </a:r>
          </a:p>
          <a:p>
            <a:endParaRPr lang="en-US" sz="2400" dirty="0" smtClean="0">
              <a:solidFill>
                <a:srgbClr val="000000"/>
              </a:solidFill>
            </a:endParaRPr>
          </a:p>
          <a:p>
            <a:pPr marL="400050" lvl="1" indent="0">
              <a:buNone/>
            </a:pPr>
            <a:endParaRPr lang="en-US" dirty="0">
              <a:solidFill>
                <a:srgbClr val="000000"/>
              </a:solidFill>
            </a:endParaRPr>
          </a:p>
        </p:txBody>
      </p:sp>
      <p:sp>
        <p:nvSpPr>
          <p:cNvPr id="6" name="Content Placeholder 5"/>
          <p:cNvSpPr>
            <a:spLocks noGrp="1"/>
          </p:cNvSpPr>
          <p:nvPr>
            <p:ph sz="quarter" idx="4"/>
          </p:nvPr>
        </p:nvSpPr>
        <p:spPr>
          <a:xfrm>
            <a:off x="4419601" y="2286000"/>
            <a:ext cx="4572000" cy="2057400"/>
          </a:xfrm>
        </p:spPr>
        <p:txBody>
          <a:bodyPr/>
          <a:lstStyle/>
          <a:p>
            <a:pPr marL="0" indent="0" algn="l">
              <a:buNone/>
            </a:pPr>
            <a:r>
              <a:rPr lang="en-US" sz="1800" b="0" dirty="0"/>
              <a:t>Levels of Processing (</a:t>
            </a:r>
            <a:r>
              <a:rPr lang="en-US" sz="1800" b="0" dirty="0" err="1"/>
              <a:t>Craik</a:t>
            </a:r>
            <a:r>
              <a:rPr lang="en-US" sz="1800" b="0" dirty="0"/>
              <a:t> &amp; Lockhart)</a:t>
            </a:r>
          </a:p>
          <a:p>
            <a:pPr marL="0" indent="0" algn="l">
              <a:buNone/>
            </a:pPr>
            <a:r>
              <a:rPr lang="en-US" sz="1800" b="0" dirty="0"/>
              <a:t>Multiple Intelligences (H. Gardner)</a:t>
            </a:r>
          </a:p>
          <a:p>
            <a:pPr marL="0" indent="0" algn="l">
              <a:buNone/>
            </a:pPr>
            <a:r>
              <a:rPr lang="en-US" sz="1800" b="0" dirty="0"/>
              <a:t>Situated Learning (J. Lave)</a:t>
            </a:r>
          </a:p>
          <a:p>
            <a:pPr marL="0" indent="0" algn="l">
              <a:buNone/>
            </a:pPr>
            <a:r>
              <a:rPr lang="en-US" sz="1800" b="0" dirty="0"/>
              <a:t>Social Development (L. </a:t>
            </a:r>
            <a:r>
              <a:rPr lang="en-US" sz="1800" b="0" dirty="0" err="1"/>
              <a:t>Vygotsky</a:t>
            </a:r>
            <a:r>
              <a:rPr lang="en-US" sz="1800" b="0" dirty="0"/>
              <a:t>)</a:t>
            </a:r>
          </a:p>
          <a:p>
            <a:pPr marL="0" indent="0" algn="l">
              <a:buNone/>
            </a:pPr>
            <a:r>
              <a:rPr lang="en-US" sz="1800" b="0" dirty="0"/>
              <a:t>Social Learning Theory (A. Bandura)</a:t>
            </a:r>
          </a:p>
          <a:p>
            <a:pPr marL="0" indent="0" algn="l">
              <a:buNone/>
            </a:pPr>
            <a:r>
              <a:rPr lang="en-US" sz="1800" b="0" dirty="0" err="1"/>
              <a:t>Subsumption</a:t>
            </a:r>
            <a:r>
              <a:rPr lang="en-US" sz="1800" b="0" dirty="0"/>
              <a:t> Theory (D. </a:t>
            </a:r>
            <a:r>
              <a:rPr lang="en-US" sz="1800" b="0" dirty="0" err="1" smtClean="0"/>
              <a:t>Ausubel</a:t>
            </a:r>
            <a:r>
              <a:rPr lang="en-US" sz="1800" b="0" dirty="0" smtClean="0"/>
              <a:t>)</a:t>
            </a:r>
          </a:p>
          <a:p>
            <a:pPr marL="0" indent="0" algn="l">
              <a:buNone/>
            </a:pPr>
            <a:r>
              <a:rPr lang="en-US" sz="1800" b="0" dirty="0"/>
              <a:t>Information Processing Theory (G. Miller)</a:t>
            </a:r>
            <a:endParaRPr lang="en-US" sz="1800" b="0" dirty="0" smtClean="0"/>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10/22/11 7:53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2</a:t>
            </a:fld>
            <a:endParaRPr lang="en-US"/>
          </a:p>
        </p:txBody>
      </p:sp>
      <p:sp>
        <p:nvSpPr>
          <p:cNvPr id="9" name="TextBox 8"/>
          <p:cNvSpPr txBox="1"/>
          <p:nvPr/>
        </p:nvSpPr>
        <p:spPr>
          <a:xfrm>
            <a:off x="609600" y="4876800"/>
            <a:ext cx="8077200" cy="707886"/>
          </a:xfrm>
          <a:prstGeom prst="rect">
            <a:avLst/>
          </a:prstGeom>
          <a:noFill/>
        </p:spPr>
        <p:txBody>
          <a:bodyPr wrap="square" rtlCol="0">
            <a:spAutoFit/>
          </a:bodyPr>
          <a:lstStyle/>
          <a:p>
            <a:pPr algn="ctr"/>
            <a:r>
              <a:rPr lang="en-US" sz="2000" b="1" dirty="0" smtClean="0">
                <a:latin typeface="+mj-lt"/>
              </a:rPr>
              <a:t>but none has dealt effectively with teaching </a:t>
            </a:r>
            <a:br>
              <a:rPr lang="en-US" sz="2000" b="1" dirty="0" smtClean="0">
                <a:latin typeface="+mj-lt"/>
              </a:rPr>
            </a:br>
            <a:r>
              <a:rPr lang="en-US" sz="2000" b="1" dirty="0" smtClean="0">
                <a:latin typeface="+mj-lt"/>
              </a:rPr>
              <a:t>science using inquiry-oriented approaches.</a:t>
            </a:r>
            <a:endParaRPr lang="en-US" sz="2000" b="1" dirty="0">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69100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884238"/>
          </a:xfrm>
        </p:spPr>
        <p:txBody>
          <a:bodyPr/>
          <a:lstStyle/>
          <a:p>
            <a:r>
              <a:rPr lang="en-US" b="1" dirty="0" smtClean="0"/>
              <a:t>Definitions of inquiry</a:t>
            </a:r>
            <a:endParaRPr lang="en-US" b="1" dirty="0"/>
          </a:p>
        </p:txBody>
      </p:sp>
      <p:sp>
        <p:nvSpPr>
          <p:cNvPr id="3" name="Text Placeholder 2"/>
          <p:cNvSpPr>
            <a:spLocks noGrp="1"/>
          </p:cNvSpPr>
          <p:nvPr>
            <p:ph type="body" idx="1"/>
          </p:nvPr>
        </p:nvSpPr>
        <p:spPr/>
        <p:txBody>
          <a:bodyPr/>
          <a:lstStyle/>
          <a:p>
            <a:r>
              <a:rPr lang="en-US" sz="2000" dirty="0" smtClean="0"/>
              <a:t>National Science Education Standards – NRC</a:t>
            </a:r>
            <a:endParaRPr lang="en-US" sz="2000" dirty="0"/>
          </a:p>
        </p:txBody>
      </p:sp>
      <p:sp>
        <p:nvSpPr>
          <p:cNvPr id="4" name="Content Placeholder 3"/>
          <p:cNvSpPr>
            <a:spLocks noGrp="1"/>
          </p:cNvSpPr>
          <p:nvPr>
            <p:ph sz="half" idx="2"/>
          </p:nvPr>
        </p:nvSpPr>
        <p:spPr/>
        <p:txBody>
          <a:bodyPr/>
          <a:lstStyle/>
          <a:p>
            <a:pPr marL="0" indent="0" algn="l">
              <a:buNone/>
            </a:pPr>
            <a:r>
              <a:rPr lang="en-US" sz="2000" b="0" dirty="0"/>
              <a:t>“Scientific inquiry refers to the diverse ways in which scientists study the natural world and propose explanations based on the evidence derived from their work. Inquiry also refers to the activities of students in which they develop knowledge and understanding of scientific ideas, as well as an understanding of how scientists study the natural </a:t>
            </a:r>
            <a:r>
              <a:rPr lang="en-US" sz="2000" b="0" dirty="0" smtClean="0"/>
              <a:t>world.” </a:t>
            </a:r>
            <a:endParaRPr lang="en-US" sz="2000" b="0" dirty="0"/>
          </a:p>
          <a:p>
            <a:pPr marL="0" indent="0" algn="l">
              <a:buNone/>
            </a:pPr>
            <a:endParaRPr lang="en-US" sz="2000" dirty="0"/>
          </a:p>
        </p:txBody>
      </p:sp>
      <p:sp>
        <p:nvSpPr>
          <p:cNvPr id="5" name="Text Placeholder 4"/>
          <p:cNvSpPr>
            <a:spLocks noGrp="1"/>
          </p:cNvSpPr>
          <p:nvPr>
            <p:ph type="body" sz="quarter" idx="3"/>
          </p:nvPr>
        </p:nvSpPr>
        <p:spPr/>
        <p:txBody>
          <a:bodyPr/>
          <a:lstStyle/>
          <a:p>
            <a:r>
              <a:rPr lang="en-US" sz="2000" dirty="0" smtClean="0"/>
              <a:t>National Science Teachers Association - NSTA</a:t>
            </a:r>
            <a:endParaRPr lang="en-US" sz="2000" dirty="0"/>
          </a:p>
        </p:txBody>
      </p:sp>
      <p:sp>
        <p:nvSpPr>
          <p:cNvPr id="6" name="Content Placeholder 5"/>
          <p:cNvSpPr>
            <a:spLocks noGrp="1"/>
          </p:cNvSpPr>
          <p:nvPr>
            <p:ph sz="quarter" idx="4"/>
          </p:nvPr>
        </p:nvSpPr>
        <p:spPr/>
        <p:txBody>
          <a:bodyPr/>
          <a:lstStyle/>
          <a:p>
            <a:pPr marL="0" indent="0" algn="l">
              <a:buNone/>
            </a:pPr>
            <a:r>
              <a:rPr lang="en-US" sz="2000" b="0" dirty="0" smtClean="0"/>
              <a:t>“Scientific </a:t>
            </a:r>
            <a:r>
              <a:rPr lang="en-US" sz="2000" b="0" dirty="0"/>
              <a:t>inquiry is a powerful way of understanding science content. Students learn how to ask questions and use evidence to answer them. In the process of learning the strategies of scientific inquiry, students learn to conduct an investigation and collect evidence from a variety of sources, develop an explanation from the data, and communicate and defend their </a:t>
            </a:r>
            <a:r>
              <a:rPr lang="en-US" sz="2000" b="0" dirty="0" smtClean="0"/>
              <a:t>conclusions.” </a:t>
            </a:r>
            <a:endParaRPr lang="en-US" sz="2000" b="0" dirty="0"/>
          </a:p>
          <a:p>
            <a:pPr marL="0" indent="0">
              <a:buNone/>
            </a:pPr>
            <a:endParaRPr lang="en-US" b="0" dirty="0" smtClean="0"/>
          </a:p>
        </p:txBody>
      </p:sp>
      <p:sp>
        <p:nvSpPr>
          <p:cNvPr id="7" name="Date Placeholder 6"/>
          <p:cNvSpPr>
            <a:spLocks noGrp="1"/>
          </p:cNvSpPr>
          <p:nvPr>
            <p:ph type="dt" sz="half" idx="10"/>
          </p:nvPr>
        </p:nvSpPr>
        <p:spPr/>
        <p:txBody>
          <a:bodyPr/>
          <a:lstStyle/>
          <a:p>
            <a:pPr>
              <a:defRPr/>
            </a:pPr>
            <a:fld id="{2E554932-06C0-B24F-A73D-6AB021F7C123}" type="datetime9">
              <a:rPr lang="en-US" smtClean="0"/>
              <a:pPr>
                <a:defRPr/>
              </a:pPr>
              <a:t>10/22/11 7:53 AM</a:t>
            </a:fld>
            <a:endParaRPr lang="en-US"/>
          </a:p>
        </p:txBody>
      </p:sp>
      <p:sp>
        <p:nvSpPr>
          <p:cNvPr id="8" name="Slide Number Placeholder 7"/>
          <p:cNvSpPr>
            <a:spLocks noGrp="1"/>
          </p:cNvSpPr>
          <p:nvPr>
            <p:ph type="sldNum" sz="quarter" idx="11"/>
          </p:nvPr>
        </p:nvSpPr>
        <p:spPr/>
        <p:txBody>
          <a:bodyPr/>
          <a:lstStyle/>
          <a:p>
            <a:fld id="{934DBA02-8D7B-5441-9CD8-1E8A5F0C70BC}" type="slidenum">
              <a:rPr lang="en-US" smtClean="0"/>
              <a:pPr/>
              <a:t>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61253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b="1" dirty="0" smtClean="0">
                <a:latin typeface="Georgia" charset="0"/>
              </a:rPr>
              <a:t>What is inquiry-oriented teaching?</a:t>
            </a:r>
            <a:endParaRPr lang="en-US" b="1" dirty="0">
              <a:latin typeface="Georgia" charset="0"/>
            </a:endParaRPr>
          </a:p>
        </p:txBody>
      </p:sp>
      <p:sp>
        <p:nvSpPr>
          <p:cNvPr id="5124" name="Rectangle 6"/>
          <p:cNvSpPr>
            <a:spLocks noGrp="1" noChangeArrowheads="1"/>
          </p:cNvSpPr>
          <p:nvPr>
            <p:ph idx="1"/>
          </p:nvPr>
        </p:nvSpPr>
        <p:spPr/>
        <p:txBody>
          <a:bodyPr/>
          <a:lstStyle/>
          <a:p>
            <a:pPr marL="457200" indent="-457200" algn="l" eaLnBrk="1" hangingPunct="1">
              <a:buClrTx/>
              <a:buFont typeface="Arial"/>
              <a:buChar char="•"/>
            </a:pPr>
            <a:r>
              <a:rPr lang="en-US" sz="2800" b="0" dirty="0" smtClean="0">
                <a:latin typeface="Georgia" charset="0"/>
              </a:rPr>
              <a:t>Inquiry-oriented teaching is “centered”</a:t>
            </a:r>
            <a:endParaRPr lang="en-US" sz="1600" dirty="0">
              <a:latin typeface="Georgia" charset="0"/>
            </a:endParaRPr>
          </a:p>
          <a:p>
            <a:pPr marL="800100" lvl="1" indent="-342900" eaLnBrk="1" hangingPunct="1">
              <a:buClrTx/>
              <a:buFont typeface="Arial"/>
              <a:buChar char="•"/>
            </a:pPr>
            <a:r>
              <a:rPr lang="en-US" sz="2200" b="0" dirty="0" smtClean="0">
                <a:latin typeface="Georgia" charset="0"/>
              </a:rPr>
              <a:t>student centered </a:t>
            </a:r>
          </a:p>
          <a:p>
            <a:pPr marL="800100" lvl="1" indent="-342900" eaLnBrk="1" hangingPunct="1">
              <a:buClrTx/>
              <a:buFont typeface="Arial"/>
              <a:buChar char="•"/>
            </a:pPr>
            <a:r>
              <a:rPr lang="en-US" sz="2200" b="0" dirty="0" smtClean="0">
                <a:latin typeface="Georgia" charset="0"/>
              </a:rPr>
              <a:t>knowledge centered</a:t>
            </a:r>
          </a:p>
          <a:p>
            <a:pPr marL="800100" lvl="1" indent="-342900" eaLnBrk="1" hangingPunct="1">
              <a:buClrTx/>
              <a:buFont typeface="Arial"/>
              <a:buChar char="•"/>
            </a:pPr>
            <a:r>
              <a:rPr lang="en-US" sz="2200" b="0" dirty="0" smtClean="0">
                <a:latin typeface="Georgia" charset="0"/>
              </a:rPr>
              <a:t>assessment centered</a:t>
            </a:r>
          </a:p>
          <a:p>
            <a:pPr marL="800100" lvl="1" indent="-342900" eaLnBrk="1" hangingPunct="1">
              <a:buClrTx/>
              <a:buFont typeface="Arial"/>
              <a:buChar char="•"/>
            </a:pPr>
            <a:r>
              <a:rPr lang="en-US" sz="2200" b="0" dirty="0" smtClean="0">
                <a:latin typeface="Georgia" charset="0"/>
              </a:rPr>
              <a:t>community centered</a:t>
            </a:r>
          </a:p>
          <a:p>
            <a:pPr marL="342900" indent="-342900" algn="l" eaLnBrk="1" hangingPunct="1">
              <a:buClrTx/>
              <a:buFont typeface="Arial"/>
              <a:buChar char="•"/>
            </a:pPr>
            <a:r>
              <a:rPr lang="en-US" b="0" dirty="0" smtClean="0">
                <a:latin typeface="Georgia" charset="0"/>
              </a:rPr>
              <a:t>Inquiry-oriented teaching needs a clearly defined</a:t>
            </a:r>
            <a:r>
              <a:rPr lang="en-US" b="0" dirty="0">
                <a:latin typeface="Georgia" charset="0"/>
              </a:rPr>
              <a:t> </a:t>
            </a:r>
            <a:r>
              <a:rPr lang="en-US" b="0" dirty="0" smtClean="0">
                <a:latin typeface="Georgia" charset="0"/>
              </a:rPr>
              <a:t>approach that will systematically promote all the scientific and intellectual process skills expected of someone who is scientifically literate.</a:t>
            </a:r>
            <a:endParaRPr lang="en-US" b="0" dirty="0">
              <a:latin typeface="Georgia" charset="0"/>
            </a:endParaRPr>
          </a:p>
        </p:txBody>
      </p:sp>
      <p:sp>
        <p:nvSpPr>
          <p:cNvPr id="2" name="Date Placeholder 1"/>
          <p:cNvSpPr>
            <a:spLocks noGrp="1"/>
          </p:cNvSpPr>
          <p:nvPr>
            <p:ph type="dt" sz="half" idx="10"/>
          </p:nvPr>
        </p:nvSpPr>
        <p:spPr/>
        <p:txBody>
          <a:bodyPr/>
          <a:lstStyle/>
          <a:p>
            <a:pPr>
              <a:defRPr/>
            </a:pPr>
            <a:fld id="{2C091C5A-ABAF-4243-A6BB-6969CF53730E}" type="datetime9">
              <a:rPr lang="en-US" smtClean="0"/>
              <a:pPr>
                <a:defRPr/>
              </a:pPr>
              <a:t>10/22/11 7:53 AM</a:t>
            </a:fld>
            <a:endParaRPr lang="en-US"/>
          </a:p>
        </p:txBody>
      </p:sp>
      <p:sp>
        <p:nvSpPr>
          <p:cNvPr id="3" name="Slide Number Placeholder 2"/>
          <p:cNvSpPr>
            <a:spLocks noGrp="1"/>
          </p:cNvSpPr>
          <p:nvPr>
            <p:ph type="sldNum" sz="quarter" idx="11"/>
          </p:nvPr>
        </p:nvSpPr>
        <p:spPr/>
        <p:txBody>
          <a:bodyPr/>
          <a:lstStyle/>
          <a:p>
            <a:fld id="{01B7814E-EA0A-6749-8001-4802502E23D3}" type="slidenum">
              <a:rPr lang="en-US" smtClean="0"/>
              <a:pPr/>
              <a:t>4</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are these process skills?</a:t>
            </a:r>
            <a:endParaRPr lang="en-US" b="1" dirty="0"/>
          </a:p>
        </p:txBody>
      </p:sp>
      <p:sp>
        <p:nvSpPr>
          <p:cNvPr id="10" name="Content Placeholder 9"/>
          <p:cNvSpPr>
            <a:spLocks noGrp="1"/>
          </p:cNvSpPr>
          <p:nvPr>
            <p:ph sz="half" idx="1"/>
          </p:nvPr>
        </p:nvSpPr>
        <p:spPr/>
        <p:txBody>
          <a:bodyPr/>
          <a:lstStyle/>
          <a:p>
            <a:pPr marL="514350" indent="-514350" algn="l">
              <a:buClrTx/>
              <a:buFont typeface="+mj-lt"/>
              <a:buAutoNum type="arabicPeriod"/>
            </a:pPr>
            <a:r>
              <a:rPr lang="en-US" sz="2000" b="0" dirty="0" smtClean="0"/>
              <a:t>Asking questions (for science) and defining problems (for engineering)</a:t>
            </a:r>
          </a:p>
          <a:p>
            <a:pPr marL="514350" indent="-514350" algn="l">
              <a:buClrTx/>
              <a:buFont typeface="+mj-lt"/>
              <a:buAutoNum type="arabicPeriod"/>
            </a:pPr>
            <a:r>
              <a:rPr lang="en-US" sz="2000" b="0" dirty="0" smtClean="0"/>
              <a:t>Developing and using models</a:t>
            </a:r>
          </a:p>
          <a:p>
            <a:pPr marL="514350" indent="-514350" algn="l">
              <a:buClrTx/>
              <a:buFont typeface="+mj-lt"/>
              <a:buAutoNum type="arabicPeriod"/>
            </a:pPr>
            <a:r>
              <a:rPr lang="en-US" sz="2000" b="0" dirty="0" smtClean="0"/>
              <a:t>Planning and carrying out investigations</a:t>
            </a:r>
          </a:p>
          <a:p>
            <a:pPr marL="514350" indent="-514350" algn="l">
              <a:buClrTx/>
              <a:buFont typeface="+mj-lt"/>
              <a:buAutoNum type="arabicPeriod"/>
            </a:pPr>
            <a:r>
              <a:rPr lang="en-US" sz="2000" b="0" dirty="0" smtClean="0"/>
              <a:t>Analyzing and interpreting data</a:t>
            </a:r>
            <a:endParaRPr lang="en-US" sz="2000" b="0" dirty="0"/>
          </a:p>
        </p:txBody>
      </p:sp>
      <p:sp>
        <p:nvSpPr>
          <p:cNvPr id="11" name="Content Placeholder 10"/>
          <p:cNvSpPr>
            <a:spLocks noGrp="1"/>
          </p:cNvSpPr>
          <p:nvPr>
            <p:ph sz="half" idx="2"/>
          </p:nvPr>
        </p:nvSpPr>
        <p:spPr>
          <a:xfrm>
            <a:off x="4648200" y="1600200"/>
            <a:ext cx="3886200" cy="3962400"/>
          </a:xfrm>
        </p:spPr>
        <p:txBody>
          <a:bodyPr/>
          <a:lstStyle/>
          <a:p>
            <a:pPr marL="514350" indent="-514350" algn="l">
              <a:buClrTx/>
              <a:buFont typeface="+mj-lt"/>
              <a:buAutoNum type="arabicPeriod" startAt="5"/>
            </a:pPr>
            <a:r>
              <a:rPr lang="en-US" sz="2000" b="0" dirty="0" smtClean="0"/>
              <a:t>Using mathematics and computational thinking</a:t>
            </a:r>
          </a:p>
          <a:p>
            <a:pPr marL="514350" indent="-514350" algn="l">
              <a:buClrTx/>
              <a:buFont typeface="+mj-lt"/>
              <a:buAutoNum type="arabicPeriod" startAt="5"/>
            </a:pPr>
            <a:r>
              <a:rPr lang="en-US" sz="2000" b="0" dirty="0" smtClean="0"/>
              <a:t>Constructing explanations (for science) and designing solutions (for engineering)</a:t>
            </a:r>
          </a:p>
          <a:p>
            <a:pPr marL="514350" indent="-514350" algn="l">
              <a:buClrTx/>
              <a:buFont typeface="+mj-lt"/>
              <a:buAutoNum type="arabicPeriod" startAt="5"/>
            </a:pPr>
            <a:r>
              <a:rPr lang="en-US" sz="2000" b="0" dirty="0" smtClean="0"/>
              <a:t>Engaging in argument from evidence</a:t>
            </a:r>
          </a:p>
          <a:p>
            <a:pPr marL="514350" indent="-514350" algn="l">
              <a:buClrTx/>
              <a:buFont typeface="+mj-lt"/>
              <a:buAutoNum type="arabicPeriod" startAt="5"/>
            </a:pPr>
            <a:r>
              <a:rPr lang="en-US" sz="2000" b="0" dirty="0" smtClean="0"/>
              <a:t>Obtaining, evaluating, and communicating information</a:t>
            </a:r>
          </a:p>
        </p:txBody>
      </p:sp>
      <p:sp>
        <p:nvSpPr>
          <p:cNvPr id="4" name="Date Placeholder 3"/>
          <p:cNvSpPr>
            <a:spLocks noGrp="1"/>
          </p:cNvSpPr>
          <p:nvPr>
            <p:ph type="dt" sz="half" idx="10"/>
          </p:nvPr>
        </p:nvSpPr>
        <p:spPr/>
        <p:txBody>
          <a:bodyPr/>
          <a:lstStyle/>
          <a:p>
            <a:pPr>
              <a:defRPr/>
            </a:pPr>
            <a:fld id="{E61ACA13-67FC-D94E-B434-CE4DC22611F9}" type="datetime9">
              <a:rPr lang="en-US" smtClean="0"/>
              <a:pPr>
                <a:defRPr/>
              </a:pPr>
              <a:t>10/22/11 7:53 AM</a:t>
            </a:fld>
            <a:endParaRPr lang="en-US"/>
          </a:p>
        </p:txBody>
      </p:sp>
      <p:sp>
        <p:nvSpPr>
          <p:cNvPr id="5" name="Slide Number Placeholder 4"/>
          <p:cNvSpPr>
            <a:spLocks noGrp="1"/>
          </p:cNvSpPr>
          <p:nvPr>
            <p:ph type="sldNum" sz="quarter" idx="11"/>
          </p:nvPr>
        </p:nvSpPr>
        <p:spPr/>
        <p:txBody>
          <a:bodyPr/>
          <a:lstStyle/>
          <a:p>
            <a:fld id="{B466D7AE-9DD0-0047-8710-40FE432F772C}" type="slidenum">
              <a:rPr lang="en-US" smtClean="0"/>
              <a:pPr/>
              <a:t>5</a:t>
            </a:fld>
            <a:endParaRPr lang="en-US"/>
          </a:p>
        </p:txBody>
      </p:sp>
      <p:sp>
        <p:nvSpPr>
          <p:cNvPr id="12" name="TextBox 11"/>
          <p:cNvSpPr txBox="1"/>
          <p:nvPr/>
        </p:nvSpPr>
        <p:spPr>
          <a:xfrm>
            <a:off x="914400" y="5181600"/>
            <a:ext cx="7543800" cy="707886"/>
          </a:xfrm>
          <a:prstGeom prst="rect">
            <a:avLst/>
          </a:prstGeom>
          <a:noFill/>
        </p:spPr>
        <p:txBody>
          <a:bodyPr wrap="square" rtlCol="0">
            <a:spAutoFit/>
          </a:bodyPr>
          <a:lstStyle/>
          <a:p>
            <a:r>
              <a:rPr lang="en-US" sz="2000" dirty="0" smtClean="0"/>
              <a:t>Source: </a:t>
            </a:r>
            <a:r>
              <a:rPr lang="en-US" sz="2000" i="1" dirty="0" smtClean="0"/>
              <a:t>Conceptual Framework for New Science Education Standards,</a:t>
            </a:r>
            <a:r>
              <a:rPr lang="en-US" sz="2000" dirty="0" smtClean="0"/>
              <a:t> National Academy Press (2011).</a:t>
            </a:r>
            <a:endParaRPr lang="en-US" sz="20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485763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Other guidance for inquiry teaching</a:t>
            </a:r>
            <a:endParaRPr lang="en-US" b="1" dirty="0"/>
          </a:p>
        </p:txBody>
      </p:sp>
      <p:sp>
        <p:nvSpPr>
          <p:cNvPr id="10" name="Text Placeholder 9"/>
          <p:cNvSpPr>
            <a:spLocks noGrp="1"/>
          </p:cNvSpPr>
          <p:nvPr>
            <p:ph type="body" idx="1"/>
          </p:nvPr>
        </p:nvSpPr>
        <p:spPr/>
        <p:txBody>
          <a:bodyPr/>
          <a:lstStyle/>
          <a:p>
            <a:r>
              <a:rPr lang="en-US" dirty="0" smtClean="0"/>
              <a:t>Teaching Contrasts</a:t>
            </a:r>
            <a:endParaRPr lang="en-US" dirty="0"/>
          </a:p>
        </p:txBody>
      </p:sp>
      <p:sp>
        <p:nvSpPr>
          <p:cNvPr id="8" name="Content Placeholder 7"/>
          <p:cNvSpPr>
            <a:spLocks noGrp="1"/>
          </p:cNvSpPr>
          <p:nvPr>
            <p:ph sz="half" idx="2"/>
          </p:nvPr>
        </p:nvSpPr>
        <p:spPr/>
        <p:txBody>
          <a:bodyPr/>
          <a:lstStyle/>
          <a:p>
            <a:pPr algn="l"/>
            <a:r>
              <a:rPr lang="en-US" b="0" dirty="0" smtClean="0"/>
              <a:t>Traditional approaches:</a:t>
            </a:r>
          </a:p>
          <a:p>
            <a:pPr marL="742950" lvl="1" indent="-342900">
              <a:buClrTx/>
              <a:buFont typeface="Arial"/>
              <a:buChar char="•"/>
            </a:pPr>
            <a:r>
              <a:rPr lang="en-US" b="0" dirty="0" smtClean="0"/>
              <a:t>teacher seen as an authority</a:t>
            </a:r>
          </a:p>
          <a:p>
            <a:pPr marL="742950" lvl="1" indent="-342900">
              <a:buClrTx/>
              <a:buFont typeface="Arial"/>
              <a:buChar char="•"/>
            </a:pPr>
            <a:r>
              <a:rPr lang="en-US" b="0" dirty="0" smtClean="0"/>
              <a:t>“received” knowledge</a:t>
            </a:r>
          </a:p>
          <a:p>
            <a:pPr marL="742950" lvl="1" indent="-342900">
              <a:buClrTx/>
              <a:buFont typeface="Arial"/>
              <a:buChar char="•"/>
            </a:pPr>
            <a:r>
              <a:rPr lang="en-US" b="0" dirty="0" smtClean="0"/>
              <a:t>emphasis on equations and answers</a:t>
            </a:r>
          </a:p>
          <a:p>
            <a:pPr algn="l"/>
            <a:r>
              <a:rPr lang="en-US" b="0" dirty="0" smtClean="0"/>
              <a:t>Inquiry approaches:</a:t>
            </a:r>
          </a:p>
          <a:p>
            <a:pPr marL="742950" lvl="1" indent="-342900">
              <a:buClrTx/>
              <a:buFont typeface="Arial"/>
              <a:buChar char="•"/>
            </a:pPr>
            <a:r>
              <a:rPr lang="en-US" b="0" dirty="0" smtClean="0"/>
              <a:t>teacher seen as facilitator</a:t>
            </a:r>
          </a:p>
          <a:p>
            <a:pPr marL="742950" lvl="1" indent="-342900">
              <a:buClrTx/>
              <a:buFont typeface="Arial"/>
              <a:buChar char="•"/>
            </a:pPr>
            <a:r>
              <a:rPr lang="en-US" b="0" dirty="0" smtClean="0"/>
              <a:t>construction of knowledge</a:t>
            </a:r>
          </a:p>
          <a:p>
            <a:pPr marL="742950" lvl="1" indent="-342900">
              <a:buClrTx/>
              <a:buFont typeface="Arial"/>
              <a:buChar char="•"/>
            </a:pPr>
            <a:r>
              <a:rPr lang="en-US" b="0" dirty="0" smtClean="0"/>
              <a:t>emphasis on questions and conceptual understanding</a:t>
            </a:r>
            <a:endParaRPr lang="en-US" b="0" dirty="0"/>
          </a:p>
        </p:txBody>
      </p:sp>
      <p:sp>
        <p:nvSpPr>
          <p:cNvPr id="11" name="Text Placeholder 10"/>
          <p:cNvSpPr>
            <a:spLocks noGrp="1"/>
          </p:cNvSpPr>
          <p:nvPr>
            <p:ph type="body" sz="quarter" idx="3"/>
          </p:nvPr>
        </p:nvSpPr>
        <p:spPr/>
        <p:txBody>
          <a:bodyPr/>
          <a:lstStyle/>
          <a:p>
            <a:r>
              <a:rPr lang="en-US" dirty="0" smtClean="0"/>
              <a:t>Learning Cycles</a:t>
            </a:r>
            <a:endParaRPr lang="en-US" dirty="0"/>
          </a:p>
        </p:txBody>
      </p:sp>
      <p:pic>
        <p:nvPicPr>
          <p:cNvPr id="13" name="Content Placeholder 12" descr="learning_cycle.jpg"/>
          <p:cNvPicPr>
            <a:picLocks noGrp="1" noChangeAspect="1"/>
          </p:cNvPicPr>
          <p:nvPr>
            <p:ph sz="quarter" idx="4"/>
          </p:nvPr>
        </p:nvPicPr>
        <p:blipFill>
          <a:blip r:embed="rId2"/>
          <a:srcRect l="-1145" r="-1145"/>
          <a:stretch>
            <a:fillRect/>
          </a:stretch>
        </p:blipFill>
        <p:spPr>
          <a:xfrm>
            <a:off x="4838070" y="2286001"/>
            <a:ext cx="3741361" cy="3657600"/>
          </a:xfrm>
        </p:spPr>
      </p:pic>
      <p:sp>
        <p:nvSpPr>
          <p:cNvPr id="5" name="Date Placeholder 4"/>
          <p:cNvSpPr>
            <a:spLocks noGrp="1"/>
          </p:cNvSpPr>
          <p:nvPr>
            <p:ph type="dt" sz="half" idx="10"/>
          </p:nvPr>
        </p:nvSpPr>
        <p:spPr/>
        <p:txBody>
          <a:bodyPr/>
          <a:lstStyle/>
          <a:p>
            <a:pPr>
              <a:defRPr/>
            </a:pPr>
            <a:fld id="{163BB574-D59E-4945-A634-BAC200283222}" type="datetime9">
              <a:rPr lang="en-US" smtClean="0"/>
              <a:pPr>
                <a:defRPr/>
              </a:pPr>
              <a:t>10/22/11 7:53 AM</a:t>
            </a:fld>
            <a:endParaRPr lang="en-US"/>
          </a:p>
        </p:txBody>
      </p:sp>
      <p:sp>
        <p:nvSpPr>
          <p:cNvPr id="6" name="Slide Number Placeholder 5"/>
          <p:cNvSpPr>
            <a:spLocks noGrp="1"/>
          </p:cNvSpPr>
          <p:nvPr>
            <p:ph type="sldNum" sz="quarter" idx="11"/>
          </p:nvPr>
        </p:nvSpPr>
        <p:spPr/>
        <p:txBody>
          <a:bodyPr/>
          <a:lstStyle/>
          <a:p>
            <a:fld id="{01B7814E-EA0A-6749-8001-4802502E23D3}" type="slidenum">
              <a:rPr lang="en-US" smtClean="0"/>
              <a:pPr/>
              <a:t>6</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2000"/>
          </a:xfrm>
        </p:spPr>
        <p:txBody>
          <a:bodyPr/>
          <a:lstStyle/>
          <a:p>
            <a:r>
              <a:rPr lang="en-US" b="1" dirty="0" smtClean="0"/>
              <a:t>There is a need for detailed guidance.</a:t>
            </a:r>
            <a:endParaRPr lang="en-US" b="1" dirty="0"/>
          </a:p>
        </p:txBody>
      </p:sp>
      <p:sp>
        <p:nvSpPr>
          <p:cNvPr id="11" name="Content Placeholder 10"/>
          <p:cNvSpPr>
            <a:spLocks noGrp="1"/>
          </p:cNvSpPr>
          <p:nvPr>
            <p:ph sz="half" idx="1"/>
          </p:nvPr>
        </p:nvSpPr>
        <p:spPr/>
        <p:txBody>
          <a:bodyPr/>
          <a:lstStyle/>
          <a:p>
            <a:endParaRPr lang="en-US" b="0" dirty="0" smtClean="0"/>
          </a:p>
          <a:p>
            <a:endParaRPr lang="en-US" b="0" dirty="0" smtClean="0"/>
          </a:p>
          <a:p>
            <a:endParaRPr lang="en-US" sz="1200" b="0" dirty="0" smtClean="0"/>
          </a:p>
          <a:p>
            <a:r>
              <a:rPr lang="en-US" b="0" dirty="0" smtClean="0"/>
              <a:t>A career-changing experience… </a:t>
            </a:r>
            <a:endParaRPr lang="en-US" b="0" dirty="0"/>
          </a:p>
        </p:txBody>
      </p:sp>
      <p:sp>
        <p:nvSpPr>
          <p:cNvPr id="7" name="Date Placeholder 6"/>
          <p:cNvSpPr>
            <a:spLocks noGrp="1"/>
          </p:cNvSpPr>
          <p:nvPr>
            <p:ph type="dt" sz="half" idx="10"/>
          </p:nvPr>
        </p:nvSpPr>
        <p:spPr/>
        <p:txBody>
          <a:bodyPr/>
          <a:lstStyle/>
          <a:p>
            <a:pPr>
              <a:defRPr/>
            </a:pPr>
            <a:fld id="{2E554932-06C0-B24F-A73D-6AB021F7C123}" type="datetime9">
              <a:rPr lang="en-US" smtClean="0"/>
              <a:pPr>
                <a:defRPr/>
              </a:pPr>
              <a:t>10/22/11 7:53 AM</a:t>
            </a:fld>
            <a:endParaRPr lang="en-US"/>
          </a:p>
        </p:txBody>
      </p:sp>
      <p:sp>
        <p:nvSpPr>
          <p:cNvPr id="8" name="Slide Number Placeholder 7"/>
          <p:cNvSpPr>
            <a:spLocks noGrp="1"/>
          </p:cNvSpPr>
          <p:nvPr>
            <p:ph type="sldNum" sz="quarter" idx="11"/>
          </p:nvPr>
        </p:nvSpPr>
        <p:spPr/>
        <p:txBody>
          <a:bodyPr/>
          <a:lstStyle/>
          <a:p>
            <a:fld id="{934DBA02-8D7B-5441-9CD8-1E8A5F0C70BC}" type="slidenum">
              <a:rPr lang="en-US" smtClean="0"/>
              <a:pPr/>
              <a:t>7</a:t>
            </a:fld>
            <a:endParaRPr lang="en-US"/>
          </a:p>
        </p:txBody>
      </p:sp>
      <p:pic>
        <p:nvPicPr>
          <p:cNvPr id="13" name="Content Placeholder 8" descr="students.jpg"/>
          <p:cNvPicPr>
            <a:picLocks noGrp="1" noChangeAspect="1"/>
          </p:cNvPicPr>
          <p:nvPr>
            <p:ph sz="half" idx="2"/>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28343" b="-28343"/>
          <a:stretch>
            <a:fillRect/>
          </a:stretch>
        </p:blipFill>
        <p:spPr>
          <a:xfrm>
            <a:off x="4343400" y="1283208"/>
            <a:ext cx="4114800" cy="4279392"/>
          </a:xfr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627950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533400"/>
            <a:ext cx="9144000" cy="1143000"/>
          </a:xfrm>
        </p:spPr>
        <p:txBody>
          <a:bodyPr/>
          <a:lstStyle/>
          <a:p>
            <a:pPr eaLnBrk="1" hangingPunct="1"/>
            <a:r>
              <a:rPr lang="en-US" sz="3100" b="1" dirty="0" smtClean="0">
                <a:latin typeface="Georgia" charset="0"/>
              </a:rPr>
              <a:t>Levels of Inquiry Model </a:t>
            </a:r>
            <a:br>
              <a:rPr lang="en-US" sz="3100" b="1" dirty="0" smtClean="0">
                <a:latin typeface="Georgia" charset="0"/>
              </a:rPr>
            </a:br>
            <a:r>
              <a:rPr lang="en-US" sz="3100" b="1" dirty="0" smtClean="0">
                <a:latin typeface="Georgia" charset="0"/>
              </a:rPr>
              <a:t>of Science Teaching</a:t>
            </a:r>
            <a:endParaRPr lang="en-US" sz="3100" b="1" dirty="0">
              <a:latin typeface="Georgia" charset="0"/>
            </a:endParaRPr>
          </a:p>
        </p:txBody>
      </p:sp>
      <p:sp>
        <p:nvSpPr>
          <p:cNvPr id="4" name="Text Placeholder 3"/>
          <p:cNvSpPr>
            <a:spLocks noGrp="1"/>
          </p:cNvSpPr>
          <p:nvPr>
            <p:ph type="body" idx="1"/>
          </p:nvPr>
        </p:nvSpPr>
        <p:spPr/>
        <p:txBody>
          <a:bodyPr/>
          <a:lstStyle/>
          <a:p>
            <a:r>
              <a:rPr lang="en-US" dirty="0" smtClean="0"/>
              <a:t>Moulton Hall at I.S.U.</a:t>
            </a:r>
            <a:endParaRPr lang="en-US" dirty="0"/>
          </a:p>
        </p:txBody>
      </p:sp>
      <p:sp>
        <p:nvSpPr>
          <p:cNvPr id="5" name="Text Placeholder 4"/>
          <p:cNvSpPr>
            <a:spLocks noGrp="1"/>
          </p:cNvSpPr>
          <p:nvPr>
            <p:ph type="body" sz="quarter" idx="3"/>
          </p:nvPr>
        </p:nvSpPr>
        <p:spPr/>
        <p:txBody>
          <a:bodyPr/>
          <a:lstStyle/>
          <a:p>
            <a:r>
              <a:rPr lang="en-US" dirty="0" smtClean="0"/>
              <a:t>Talk Outline</a:t>
            </a:r>
            <a:endParaRPr lang="en-US" dirty="0"/>
          </a:p>
        </p:txBody>
      </p:sp>
      <p:sp>
        <p:nvSpPr>
          <p:cNvPr id="6" name="Content Placeholder 5"/>
          <p:cNvSpPr>
            <a:spLocks noGrp="1"/>
          </p:cNvSpPr>
          <p:nvPr>
            <p:ph sz="quarter" idx="4"/>
          </p:nvPr>
        </p:nvSpPr>
        <p:spPr/>
        <p:txBody>
          <a:bodyPr/>
          <a:lstStyle/>
          <a:p>
            <a:pPr marL="0" indent="0" eaLnBrk="1" hangingPunct="1">
              <a:buNone/>
            </a:pPr>
            <a:endParaRPr lang="en-US" dirty="0" smtClean="0">
              <a:latin typeface="Georgia" charset="0"/>
            </a:endParaRPr>
          </a:p>
          <a:p>
            <a:pPr marL="0" indent="0" algn="l" eaLnBrk="1" hangingPunct="1">
              <a:buClrTx/>
              <a:buFont typeface="Arial"/>
              <a:buChar char="•"/>
            </a:pPr>
            <a:r>
              <a:rPr lang="en-US" b="0" dirty="0" smtClean="0">
                <a:latin typeface="Georgia" charset="0"/>
              </a:rPr>
              <a:t>Fundamental questions about science teaching</a:t>
            </a:r>
          </a:p>
          <a:p>
            <a:pPr marL="0" indent="0" algn="l" eaLnBrk="1" hangingPunct="1">
              <a:buClrTx/>
              <a:buFont typeface="Arial"/>
              <a:buChar char="•"/>
            </a:pPr>
            <a:r>
              <a:rPr lang="en-US" b="0" dirty="0">
                <a:latin typeface="Georgia" charset="0"/>
              </a:rPr>
              <a:t>The</a:t>
            </a:r>
            <a:r>
              <a:rPr lang="en-US" b="0" dirty="0" smtClean="0">
                <a:latin typeface="Georgia" charset="0"/>
              </a:rPr>
              <a:t> inquiry spectrum</a:t>
            </a:r>
          </a:p>
          <a:p>
            <a:pPr marL="0" indent="0" algn="l" eaLnBrk="1" hangingPunct="1">
              <a:buClrTx/>
              <a:buFont typeface="Arial"/>
              <a:buChar char="•"/>
            </a:pPr>
            <a:r>
              <a:rPr lang="en-US" b="0" dirty="0" smtClean="0">
                <a:latin typeface="Georgia" charset="0"/>
              </a:rPr>
              <a:t>Need for ongoing classroom dialogue</a:t>
            </a:r>
            <a:endParaRPr lang="en-US" b="0" dirty="0">
              <a:latin typeface="Georgia" charset="0"/>
            </a:endParaRPr>
          </a:p>
          <a:p>
            <a:pPr marL="0" indent="0" algn="l" eaLnBrk="1" hangingPunct="1">
              <a:buClrTx/>
              <a:buFont typeface="Arial"/>
              <a:buChar char="•"/>
            </a:pPr>
            <a:r>
              <a:rPr lang="en-US" b="0" dirty="0" smtClean="0">
                <a:latin typeface="Georgia" charset="0"/>
              </a:rPr>
              <a:t>Learning sequences</a:t>
            </a:r>
          </a:p>
          <a:p>
            <a:pPr marL="0" indent="0" algn="l" eaLnBrk="1" hangingPunct="1">
              <a:buClrTx/>
              <a:buFont typeface="Arial"/>
              <a:buChar char="•"/>
            </a:pPr>
            <a:r>
              <a:rPr lang="en-US" b="0" dirty="0" smtClean="0">
                <a:latin typeface="Georgia" charset="0"/>
              </a:rPr>
              <a:t>Resources</a:t>
            </a:r>
          </a:p>
        </p:txBody>
      </p:sp>
      <p:sp>
        <p:nvSpPr>
          <p:cNvPr id="2" name="Date Placeholder 1"/>
          <p:cNvSpPr>
            <a:spLocks noGrp="1"/>
          </p:cNvSpPr>
          <p:nvPr>
            <p:ph type="dt" sz="half" idx="10"/>
          </p:nvPr>
        </p:nvSpPr>
        <p:spPr/>
        <p:txBody>
          <a:bodyPr/>
          <a:lstStyle/>
          <a:p>
            <a:pPr>
              <a:defRPr/>
            </a:pPr>
            <a:fld id="{7D5FE700-2B96-3D4E-8C7D-4D93A7173816}" type="datetime9">
              <a:rPr lang="en-US" smtClean="0"/>
              <a:pPr>
                <a:defRPr/>
              </a:pPr>
              <a:t>10/22/11 7:53 AM</a:t>
            </a:fld>
            <a:endParaRPr lang="en-US"/>
          </a:p>
        </p:txBody>
      </p:sp>
      <p:sp>
        <p:nvSpPr>
          <p:cNvPr id="3" name="Slide Number Placeholder 2"/>
          <p:cNvSpPr>
            <a:spLocks noGrp="1"/>
          </p:cNvSpPr>
          <p:nvPr>
            <p:ph type="sldNum" sz="quarter" idx="11"/>
          </p:nvPr>
        </p:nvSpPr>
        <p:spPr/>
        <p:txBody>
          <a:bodyPr/>
          <a:lstStyle/>
          <a:p>
            <a:fld id="{B466D7AE-9DD0-0047-8710-40FE432F772C}" type="slidenum">
              <a:rPr lang="en-US" smtClean="0"/>
              <a:pPr/>
              <a:t>8</a:t>
            </a:fld>
            <a:endParaRPr lang="en-US"/>
          </a:p>
        </p:txBody>
      </p:sp>
      <p:pic>
        <p:nvPicPr>
          <p:cNvPr id="9" name="Content Placeholder 8" descr="mtl.jpg"/>
          <p:cNvPicPr>
            <a:picLocks noGrp="1" noChangeAspect="1"/>
          </p:cNvPicPr>
          <p:nvPr>
            <p:ph sz="half" idx="2"/>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8871" r="18871"/>
          <a:stretch>
            <a:fillRect/>
          </a:stretch>
        </p:blipFill>
        <p:spPr>
          <a:xfrm>
            <a:off x="725340" y="2174875"/>
            <a:ext cx="3541860" cy="346392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5252</TotalTime>
  <Words>1667</Words>
  <Application>Microsoft Macintosh PowerPoint</Application>
  <PresentationFormat>On-screen Show (4:3)</PresentationFormat>
  <Paragraphs>375</Paragraphs>
  <Slides>23</Slides>
  <Notes>1</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Blank Presentation</vt:lpstr>
      <vt:lpstr>The Levels of Inquiry Model of Science Teaching</vt:lpstr>
      <vt:lpstr>Physics Teacher Education Program Web Site  Journal of Physics Teacher Education Online</vt:lpstr>
      <vt:lpstr>Science teaching: Historical background</vt:lpstr>
      <vt:lpstr>Definitions of inquiry</vt:lpstr>
      <vt:lpstr>What is inquiry-oriented teaching?</vt:lpstr>
      <vt:lpstr>What are these process skills?</vt:lpstr>
      <vt:lpstr>Other guidance for inquiry teaching</vt:lpstr>
      <vt:lpstr>There is a need for detailed guidance.</vt:lpstr>
      <vt:lpstr>Levels of Inquiry Model  of Science Teaching</vt:lpstr>
      <vt:lpstr>Two fundamental questions:</vt:lpstr>
      <vt:lpstr>The Inquiry Spectrum</vt:lpstr>
      <vt:lpstr>Discovery Learning</vt:lpstr>
      <vt:lpstr>Interactive Demonstration</vt:lpstr>
      <vt:lpstr>Inquiry Lesson</vt:lpstr>
      <vt:lpstr>Inquiry Lab</vt:lpstr>
      <vt:lpstr>Real-world Application</vt:lpstr>
      <vt:lpstr>Hypothetical Explanation</vt:lpstr>
      <vt:lpstr>Effective inquiry teaching will…</vt:lpstr>
      <vt:lpstr>Effective inquiry teaching will…</vt:lpstr>
      <vt:lpstr>A Bridge to Inquiry</vt:lpstr>
      <vt:lpstr>Learning sequence example: Buoyancy </vt:lpstr>
      <vt:lpstr>Levels of Inquiry Model Application</vt:lpstr>
      <vt:lpstr>Resources</vt:lpstr>
    </vt:vector>
  </TitlesOfParts>
  <Company>Creative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Walczynski (Admin)</dc:creator>
  <cp:lastModifiedBy>Carl Wenning</cp:lastModifiedBy>
  <cp:revision>162</cp:revision>
  <cp:lastPrinted>2006-10-05T21:29:32Z</cp:lastPrinted>
  <dcterms:created xsi:type="dcterms:W3CDTF">2011-10-22T12:53:09Z</dcterms:created>
  <dcterms:modified xsi:type="dcterms:W3CDTF">2011-10-22T13:27:03Z</dcterms:modified>
</cp:coreProperties>
</file>